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753600" cy="7315200"/>
  <p:notesSz cx="6858000" cy="9144000"/>
  <p:embeddedFontLst>
    <p:embeddedFont>
      <p:font typeface="Times New Roman Bold" charset="1" panose="02030802070405020303"/>
      <p:regular r:id="rId36"/>
    </p:embeddedFont>
    <p:embeddedFont>
      <p:font typeface="Times New Roman Semi-Bold" charset="1" panose="02030702070405020303"/>
      <p:regular r:id="rId37"/>
    </p:embeddedFont>
    <p:embeddedFont>
      <p:font typeface="Times New Roman" charset="1" panose="02030502070405020303"/>
      <p:regular r:id="rId41"/>
    </p:embeddedFont>
    <p:embeddedFont>
      <p:font typeface="IBM Plex Sans Condensed Bold" charset="1" panose="020B0806050203000203"/>
      <p:regular r:id="rId42"/>
    </p:embeddedFont>
    <p:embeddedFont>
      <p:font typeface="Open Sans Bold" charset="1" panose="00000000000000000000"/>
      <p:regular r:id="rId43"/>
    </p:embeddedFont>
    <p:embeddedFont>
      <p:font typeface="Arial Bold" charset="1" panose="020B0802020202020204"/>
      <p:regular r:id="rId44"/>
    </p:embeddedFont>
    <p:embeddedFont>
      <p:font typeface="Calibri (MS) Bold" charset="1" panose="020F070203040403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notesSlides/notesSlide2.xml" Type="http://schemas.openxmlformats.org/officeDocument/2006/relationships/notesSlide"/><Relationship Id="rId46" Target="fonts/font46.fntdata" Type="http://schemas.openxmlformats.org/officeDocument/2006/relationships/font"/><Relationship Id="rId47" Target="notesSlides/notesSlide3.xml" Type="http://schemas.openxmlformats.org/officeDocument/2006/relationships/notesSlide"/><Relationship Id="rId48" Target="notesSlides/notesSlide4.xml" Type="http://schemas.openxmlformats.org/officeDocument/2006/relationships/notesSlide"/><Relationship Id="rId49" Target="notesSlides/notesSlide5.xml" Type="http://schemas.openxmlformats.org/officeDocument/2006/relationships/notesSlide"/><Relationship Id="rId5" Target="tableStyles.xml" Type="http://schemas.openxmlformats.org/officeDocument/2006/relationships/tableStyles"/><Relationship Id="rId50" Target="notesSlides/notesSlide6.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46.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47.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48.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13" Target="../media/image60.png" Type="http://schemas.openxmlformats.org/officeDocument/2006/relationships/image"/><Relationship Id="rId14" Target="../media/image61.png" Type="http://schemas.openxmlformats.org/officeDocument/2006/relationships/image"/><Relationship Id="rId15" Target="../media/image62.png" Type="http://schemas.openxmlformats.org/officeDocument/2006/relationships/image"/><Relationship Id="rId16" Target="../media/image63.png" Type="http://schemas.openxmlformats.org/officeDocument/2006/relationships/image"/><Relationship Id="rId17" Target="../media/image64.png" Type="http://schemas.openxmlformats.org/officeDocument/2006/relationships/image"/><Relationship Id="rId18" Target="../media/image65.png" Type="http://schemas.openxmlformats.org/officeDocument/2006/relationships/image"/><Relationship Id="rId19" Target="../media/image66.png" Type="http://schemas.openxmlformats.org/officeDocument/2006/relationships/image"/><Relationship Id="rId2" Target="../media/image49.png" Type="http://schemas.openxmlformats.org/officeDocument/2006/relationships/image"/><Relationship Id="rId20" Target="../media/image67.png" Type="http://schemas.openxmlformats.org/officeDocument/2006/relationships/image"/><Relationship Id="rId21" Target="../media/image68.png" Type="http://schemas.openxmlformats.org/officeDocument/2006/relationships/image"/><Relationship Id="rId22" Target="../media/image69.png" Type="http://schemas.openxmlformats.org/officeDocument/2006/relationships/image"/><Relationship Id="rId23" Target="../media/image70.png" Type="http://schemas.openxmlformats.org/officeDocument/2006/relationships/image"/><Relationship Id="rId24" Target="../media/image32.png" Type="http://schemas.openxmlformats.org/officeDocument/2006/relationships/image"/><Relationship Id="rId25" Target="../media/image33.svg" Type="http://schemas.openxmlformats.org/officeDocument/2006/relationships/image"/><Relationship Id="rId26" Target="../media/image34.png" Type="http://schemas.openxmlformats.org/officeDocument/2006/relationships/image"/><Relationship Id="rId27" Target="../media/image35.svg" Type="http://schemas.openxmlformats.org/officeDocument/2006/relationships/image"/><Relationship Id="rId28" Target="../media/image11.png" Type="http://schemas.openxmlformats.org/officeDocument/2006/relationships/image"/><Relationship Id="rId29" Target="../media/image12.svg" Type="http://schemas.openxmlformats.org/officeDocument/2006/relationships/image"/><Relationship Id="rId3" Target="../media/image50.svg" Type="http://schemas.openxmlformats.org/officeDocument/2006/relationships/image"/><Relationship Id="rId30" Target="../media/image13.png" Type="http://schemas.openxmlformats.org/officeDocument/2006/relationships/image"/><Relationship Id="rId31" Target="../media/image14.svg" Type="http://schemas.openxmlformats.org/officeDocument/2006/relationships/image"/><Relationship Id="rId32" Target="../media/image15.png" Type="http://schemas.openxmlformats.org/officeDocument/2006/relationships/image"/><Relationship Id="rId33" Target="../media/image16.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75.png" Type="http://schemas.openxmlformats.org/officeDocument/2006/relationships/image"/><Relationship Id="rId3" Target="../media/image7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8.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1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8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89.png" Type="http://schemas.openxmlformats.org/officeDocument/2006/relationships/image"/><Relationship Id="rId14" Target="../media/image90.svg" Type="http://schemas.openxmlformats.org/officeDocument/2006/relationships/image"/><Relationship Id="rId2" Target="../notesSlides/notesSlide5.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allweb.com.kh/about-us" TargetMode="External" Type="http://schemas.openxmlformats.org/officeDocument/2006/relationships/hyperlink"/><Relationship Id="rId11" Target="https://www.allweb.com.kh/about-us" TargetMode="External" Type="http://schemas.openxmlformats.org/officeDocument/2006/relationships/hyperlink"/><Relationship Id="rId12" Target="../media/image7.png" Type="http://schemas.openxmlformats.org/officeDocument/2006/relationships/image"/><Relationship Id="rId13" Target="../media/image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7.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ailto:contact@allweb.com.kh"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2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28.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2.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45" y="-168133"/>
            <a:ext cx="9758245" cy="2348864"/>
          </a:xfrm>
          <a:custGeom>
            <a:avLst/>
            <a:gdLst/>
            <a:ahLst/>
            <a:cxnLst/>
            <a:rect r="r" b="b" t="t" l="l"/>
            <a:pathLst>
              <a:path h="2348864" w="9758245">
                <a:moveTo>
                  <a:pt x="0" y="0"/>
                </a:moveTo>
                <a:lnTo>
                  <a:pt x="9758245" y="0"/>
                </a:lnTo>
                <a:lnTo>
                  <a:pt x="9758245" y="2348864"/>
                </a:lnTo>
                <a:lnTo>
                  <a:pt x="0" y="2348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537753" y="226771"/>
            <a:ext cx="968654" cy="729082"/>
            <a:chOff x="0" y="0"/>
            <a:chExt cx="1291539" cy="972109"/>
          </a:xfrm>
        </p:grpSpPr>
        <p:sp>
          <p:nvSpPr>
            <p:cNvPr name="Freeform 4" id="4"/>
            <p:cNvSpPr/>
            <p:nvPr/>
          </p:nvSpPr>
          <p:spPr>
            <a:xfrm flipH="false" flipV="false" rot="0">
              <a:off x="0" y="0"/>
              <a:ext cx="1291590" cy="972058"/>
            </a:xfrm>
            <a:custGeom>
              <a:avLst/>
              <a:gdLst/>
              <a:ahLst/>
              <a:cxnLst/>
              <a:rect r="r" b="b" t="t" l="l"/>
              <a:pathLst>
                <a:path h="972058" w="1291590">
                  <a:moveTo>
                    <a:pt x="0" y="0"/>
                  </a:moveTo>
                  <a:lnTo>
                    <a:pt x="1291590" y="0"/>
                  </a:lnTo>
                  <a:lnTo>
                    <a:pt x="1291590" y="972058"/>
                  </a:lnTo>
                  <a:lnTo>
                    <a:pt x="0" y="972058"/>
                  </a:lnTo>
                  <a:lnTo>
                    <a:pt x="0" y="0"/>
                  </a:lnTo>
                  <a:close/>
                </a:path>
              </a:pathLst>
            </a:custGeom>
            <a:blipFill>
              <a:blip r:embed="rId4"/>
              <a:stretch>
                <a:fillRect l="0" t="-325" r="3" b="-330"/>
              </a:stretch>
            </a:blipFill>
          </p:spPr>
        </p:sp>
      </p:grpSp>
      <p:grpSp>
        <p:nvGrpSpPr>
          <p:cNvPr name="Group 5" id="5"/>
          <p:cNvGrpSpPr/>
          <p:nvPr/>
        </p:nvGrpSpPr>
        <p:grpSpPr>
          <a:xfrm rot="0">
            <a:off x="414839" y="226771"/>
            <a:ext cx="1190223" cy="1174618"/>
            <a:chOff x="0" y="0"/>
            <a:chExt cx="1363879" cy="1345997"/>
          </a:xfrm>
        </p:grpSpPr>
        <p:sp>
          <p:nvSpPr>
            <p:cNvPr name="Freeform 6" id="6"/>
            <p:cNvSpPr/>
            <p:nvPr/>
          </p:nvSpPr>
          <p:spPr>
            <a:xfrm flipH="false" flipV="false" rot="0">
              <a:off x="0" y="0"/>
              <a:ext cx="1363853" cy="1345946"/>
            </a:xfrm>
            <a:custGeom>
              <a:avLst/>
              <a:gdLst/>
              <a:ahLst/>
              <a:cxnLst/>
              <a:rect r="r" b="b" t="t" l="l"/>
              <a:pathLst>
                <a:path h="1345946" w="1363853">
                  <a:moveTo>
                    <a:pt x="0" y="0"/>
                  </a:moveTo>
                  <a:lnTo>
                    <a:pt x="1363853" y="0"/>
                  </a:lnTo>
                  <a:lnTo>
                    <a:pt x="1363853" y="1345946"/>
                  </a:lnTo>
                  <a:lnTo>
                    <a:pt x="0" y="1345946"/>
                  </a:lnTo>
                  <a:lnTo>
                    <a:pt x="0" y="0"/>
                  </a:lnTo>
                  <a:close/>
                </a:path>
              </a:pathLst>
            </a:custGeom>
            <a:blipFill>
              <a:blip r:embed="rId5"/>
              <a:stretch>
                <a:fillRect l="-59" t="0" r="-61" b="-3"/>
              </a:stretch>
            </a:blipFill>
          </p:spPr>
        </p:sp>
      </p:grpSp>
      <p:grpSp>
        <p:nvGrpSpPr>
          <p:cNvPr name="Group 7" id="7"/>
          <p:cNvGrpSpPr/>
          <p:nvPr/>
        </p:nvGrpSpPr>
        <p:grpSpPr>
          <a:xfrm rot="0">
            <a:off x="-4645" y="2313362"/>
            <a:ext cx="9758245" cy="962998"/>
            <a:chOff x="0" y="0"/>
            <a:chExt cx="13010993" cy="1283997"/>
          </a:xfrm>
        </p:grpSpPr>
        <p:sp>
          <p:nvSpPr>
            <p:cNvPr name="Freeform 8" id="8"/>
            <p:cNvSpPr/>
            <p:nvPr/>
          </p:nvSpPr>
          <p:spPr>
            <a:xfrm flipH="false" flipV="false" rot="0">
              <a:off x="0" y="0"/>
              <a:ext cx="13011052" cy="1283970"/>
            </a:xfrm>
            <a:custGeom>
              <a:avLst/>
              <a:gdLst/>
              <a:ahLst/>
              <a:cxnLst/>
              <a:rect r="r" b="b" t="t" l="l"/>
              <a:pathLst>
                <a:path h="1283970" w="13011052">
                  <a:moveTo>
                    <a:pt x="0" y="0"/>
                  </a:moveTo>
                  <a:lnTo>
                    <a:pt x="13011052" y="0"/>
                  </a:lnTo>
                  <a:lnTo>
                    <a:pt x="13011052" y="1283970"/>
                  </a:lnTo>
                  <a:lnTo>
                    <a:pt x="0" y="1283970"/>
                  </a:lnTo>
                  <a:lnTo>
                    <a:pt x="0" y="0"/>
                  </a:lnTo>
                  <a:close/>
                </a:path>
              </a:pathLst>
            </a:custGeom>
            <a:solidFill>
              <a:srgbClr val="058248"/>
            </a:solidFill>
            <a:ln w="12700">
              <a:solidFill>
                <a:srgbClr val="000000"/>
              </a:solidFill>
            </a:ln>
          </p:spPr>
        </p:sp>
      </p:grpSp>
      <p:sp>
        <p:nvSpPr>
          <p:cNvPr name="TextBox 9" id="9"/>
          <p:cNvSpPr txBox="true"/>
          <p:nvPr/>
        </p:nvSpPr>
        <p:spPr>
          <a:xfrm rot="0">
            <a:off x="2473393" y="324455"/>
            <a:ext cx="5373782" cy="538389"/>
          </a:xfrm>
          <a:prstGeom prst="rect">
            <a:avLst/>
          </a:prstGeom>
        </p:spPr>
        <p:txBody>
          <a:bodyPr anchor="t" rtlCol="false" tIns="0" lIns="0" bIns="0" rIns="0">
            <a:spAutoFit/>
          </a:bodyPr>
          <a:lstStyle/>
          <a:p>
            <a:pPr algn="l">
              <a:lnSpc>
                <a:spcPts val="3920"/>
              </a:lnSpc>
            </a:pPr>
            <a:r>
              <a:rPr lang="en-US" sz="2799" spc="-38">
                <a:solidFill>
                  <a:srgbClr val="000000"/>
                </a:solidFill>
                <a:latin typeface="Times New Roman Bold"/>
                <a:ea typeface="Times New Roman Bold"/>
                <a:cs typeface="Times New Roman Bold"/>
                <a:sym typeface="Times New Roman Bold"/>
              </a:rPr>
              <a:t>Institute of Technology of Cambodia</a:t>
            </a:r>
          </a:p>
        </p:txBody>
      </p:sp>
      <p:sp>
        <p:nvSpPr>
          <p:cNvPr name="TextBox 10" id="10"/>
          <p:cNvSpPr txBox="true"/>
          <p:nvPr/>
        </p:nvSpPr>
        <p:spPr>
          <a:xfrm rot="0">
            <a:off x="3441107" y="6497955"/>
            <a:ext cx="2916724" cy="387328"/>
          </a:xfrm>
          <a:prstGeom prst="rect">
            <a:avLst/>
          </a:prstGeom>
        </p:spPr>
        <p:txBody>
          <a:bodyPr anchor="t" rtlCol="false" tIns="0" lIns="0" bIns="0" rIns="0">
            <a:spAutoFit/>
          </a:bodyPr>
          <a:lstStyle/>
          <a:p>
            <a:pPr algn="l">
              <a:lnSpc>
                <a:spcPts val="2800"/>
              </a:lnSpc>
            </a:pPr>
            <a:r>
              <a:rPr lang="en-US" sz="2000" spc="-31">
                <a:solidFill>
                  <a:srgbClr val="000000"/>
                </a:solidFill>
                <a:latin typeface="Times New Roman Bold"/>
                <a:ea typeface="Times New Roman Bold"/>
                <a:cs typeface="Times New Roman Bold"/>
                <a:sym typeface="Times New Roman Bold"/>
              </a:rPr>
              <a:t>Academic Year 2023-2024</a:t>
            </a:r>
          </a:p>
        </p:txBody>
      </p:sp>
      <p:sp>
        <p:nvSpPr>
          <p:cNvPr name="TextBox 11" id="11"/>
          <p:cNvSpPr txBox="true"/>
          <p:nvPr/>
        </p:nvSpPr>
        <p:spPr>
          <a:xfrm rot="0">
            <a:off x="1723053" y="975898"/>
            <a:ext cx="7484421" cy="453472"/>
          </a:xfrm>
          <a:prstGeom prst="rect">
            <a:avLst/>
          </a:prstGeom>
        </p:spPr>
        <p:txBody>
          <a:bodyPr anchor="t" rtlCol="false" tIns="0" lIns="0" bIns="0" rIns="0">
            <a:spAutoFit/>
          </a:bodyPr>
          <a:lstStyle/>
          <a:p>
            <a:pPr algn="l">
              <a:lnSpc>
                <a:spcPts val="3356"/>
              </a:lnSpc>
            </a:pPr>
            <a:r>
              <a:rPr lang="en-US" sz="2397" spc="-37">
                <a:solidFill>
                  <a:srgbClr val="000000"/>
                </a:solidFill>
                <a:latin typeface="Times New Roman Bold"/>
                <a:ea typeface="Times New Roman Bold"/>
                <a:cs typeface="Times New Roman Bold"/>
                <a:sym typeface="Times New Roman Bold"/>
              </a:rPr>
              <a:t>Department of Information and Communication Engineering</a:t>
            </a:r>
          </a:p>
        </p:txBody>
      </p:sp>
      <p:sp>
        <p:nvSpPr>
          <p:cNvPr name="TextBox 12" id="12"/>
          <p:cNvSpPr txBox="true"/>
          <p:nvPr/>
        </p:nvSpPr>
        <p:spPr>
          <a:xfrm rot="0">
            <a:off x="769831" y="2421176"/>
            <a:ext cx="8036618" cy="663545"/>
          </a:xfrm>
          <a:prstGeom prst="rect">
            <a:avLst/>
          </a:prstGeom>
        </p:spPr>
        <p:txBody>
          <a:bodyPr anchor="t" rtlCol="false" tIns="0" lIns="0" bIns="0" rIns="0">
            <a:spAutoFit/>
          </a:bodyPr>
          <a:lstStyle/>
          <a:p>
            <a:pPr algn="l">
              <a:lnSpc>
                <a:spcPts val="4899"/>
              </a:lnSpc>
            </a:pPr>
            <a:r>
              <a:rPr lang="en-US" sz="3498" spc="-44">
                <a:solidFill>
                  <a:srgbClr val="FFFFFF"/>
                </a:solidFill>
                <a:latin typeface="Times New Roman Bold"/>
                <a:ea typeface="Times New Roman Bold"/>
                <a:cs typeface="Times New Roman Bold"/>
                <a:sym typeface="Times New Roman Bold"/>
              </a:rPr>
              <a:t>Single Sign-On  (SSO) System  and DevOps</a:t>
            </a:r>
          </a:p>
        </p:txBody>
      </p:sp>
      <p:sp>
        <p:nvSpPr>
          <p:cNvPr name="TextBox 13" id="13"/>
          <p:cNvSpPr txBox="true"/>
          <p:nvPr/>
        </p:nvSpPr>
        <p:spPr>
          <a:xfrm rot="0">
            <a:off x="1093608" y="3514485"/>
            <a:ext cx="3052124" cy="2010223"/>
          </a:xfrm>
          <a:prstGeom prst="rect">
            <a:avLst/>
          </a:prstGeom>
        </p:spPr>
        <p:txBody>
          <a:bodyPr anchor="t" rtlCol="false" tIns="0" lIns="0" bIns="0" rIns="0">
            <a:spAutoFit/>
          </a:bodyPr>
          <a:lstStyle/>
          <a:p>
            <a:pPr algn="l">
              <a:lnSpc>
                <a:spcPts val="4046"/>
              </a:lnSpc>
            </a:pPr>
            <a:r>
              <a:rPr lang="en-US" sz="2000" spc="-25">
                <a:solidFill>
                  <a:srgbClr val="000000"/>
                </a:solidFill>
                <a:latin typeface="Times New Roman Bold"/>
                <a:ea typeface="Times New Roman Bold"/>
                <a:cs typeface="Times New Roman Bold"/>
                <a:sym typeface="Times New Roman Bold"/>
              </a:rPr>
              <a:t>Student</a:t>
            </a:r>
          </a:p>
          <a:p>
            <a:pPr algn="l">
              <a:lnSpc>
                <a:spcPts val="4046"/>
              </a:lnSpc>
            </a:pPr>
            <a:r>
              <a:rPr lang="en-US" sz="2000" spc="-24">
                <a:solidFill>
                  <a:srgbClr val="000000"/>
                </a:solidFill>
                <a:latin typeface="Times New Roman Bold"/>
                <a:ea typeface="Times New Roman Bold"/>
                <a:cs typeface="Times New Roman Bold"/>
                <a:sym typeface="Times New Roman Bold"/>
              </a:rPr>
              <a:t>Academic Supervisor Company Advisor </a:t>
            </a:r>
          </a:p>
          <a:p>
            <a:pPr algn="l">
              <a:lnSpc>
                <a:spcPts val="4046"/>
              </a:lnSpc>
            </a:pPr>
            <a:r>
              <a:rPr lang="en-US" sz="2000" spc="-25">
                <a:solidFill>
                  <a:srgbClr val="000000"/>
                </a:solidFill>
                <a:latin typeface="Times New Roman Bold"/>
                <a:ea typeface="Times New Roman Bold"/>
                <a:cs typeface="Times New Roman Bold"/>
                <a:sym typeface="Times New Roman Bold"/>
              </a:rPr>
              <a:t>Duration</a:t>
            </a:r>
          </a:p>
        </p:txBody>
      </p:sp>
      <p:sp>
        <p:nvSpPr>
          <p:cNvPr name="TextBox 14" id="14"/>
          <p:cNvSpPr txBox="true"/>
          <p:nvPr/>
        </p:nvSpPr>
        <p:spPr>
          <a:xfrm rot="0">
            <a:off x="3909212" y="3549054"/>
            <a:ext cx="4897237" cy="2010385"/>
          </a:xfrm>
          <a:prstGeom prst="rect">
            <a:avLst/>
          </a:prstGeom>
        </p:spPr>
        <p:txBody>
          <a:bodyPr anchor="t" rtlCol="false" tIns="0" lIns="0" bIns="0" rIns="0">
            <a:spAutoFit/>
          </a:bodyPr>
          <a:lstStyle/>
          <a:p>
            <a:pPr algn="l">
              <a:lnSpc>
                <a:spcPts val="4044"/>
              </a:lnSpc>
            </a:pPr>
            <a:r>
              <a:rPr lang="en-US" sz="1999" spc="-24">
                <a:solidFill>
                  <a:srgbClr val="000000"/>
                </a:solidFill>
                <a:latin typeface="Times New Roman Bold"/>
                <a:ea typeface="Times New Roman Bold"/>
                <a:cs typeface="Times New Roman Bold"/>
                <a:sym typeface="Times New Roman Bold"/>
              </a:rPr>
              <a:t>: Mr. ROTHA DAPRAVITH</a:t>
            </a:r>
          </a:p>
          <a:p>
            <a:pPr algn="l">
              <a:lnSpc>
                <a:spcPts val="4044"/>
              </a:lnSpc>
            </a:pPr>
            <a:r>
              <a:rPr lang="en-US" sz="1999" spc="-24">
                <a:solidFill>
                  <a:srgbClr val="000000"/>
                </a:solidFill>
                <a:latin typeface="Times New Roman Bold"/>
                <a:ea typeface="Times New Roman Bold"/>
                <a:cs typeface="Times New Roman Bold"/>
                <a:sym typeface="Times New Roman Bold"/>
              </a:rPr>
              <a:t>: Mr. NOP PHEARUM</a:t>
            </a:r>
          </a:p>
          <a:p>
            <a:pPr algn="l">
              <a:lnSpc>
                <a:spcPts val="4044"/>
              </a:lnSpc>
            </a:pPr>
            <a:r>
              <a:rPr lang="en-US" sz="1999" spc="-24">
                <a:solidFill>
                  <a:srgbClr val="000000"/>
                </a:solidFill>
                <a:latin typeface="Times New Roman Bold"/>
                <a:ea typeface="Times New Roman Bold"/>
                <a:cs typeface="Times New Roman Bold"/>
                <a:sym typeface="Times New Roman Bold"/>
              </a:rPr>
              <a:t>: Mr. VON SEYHA</a:t>
            </a:r>
          </a:p>
          <a:p>
            <a:pPr algn="l">
              <a:lnSpc>
                <a:spcPts val="4044"/>
              </a:lnSpc>
            </a:pPr>
            <a:r>
              <a:rPr lang="en-US" sz="1999" spc="-24">
                <a:solidFill>
                  <a:srgbClr val="000000"/>
                </a:solidFill>
                <a:latin typeface="Times New Roman Bold"/>
                <a:ea typeface="Times New Roman Bold"/>
                <a:cs typeface="Times New Roman Bold"/>
                <a:sym typeface="Times New Roman Bold"/>
              </a:rPr>
              <a:t>: 19 February - 31 May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60674"/>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10</a:t>
              </a:r>
            </a:p>
          </p:txBody>
        </p:sp>
      </p:grpSp>
      <p:graphicFrame>
        <p:nvGraphicFramePr>
          <p:cNvPr name="Table 9" id="9"/>
          <p:cNvGraphicFramePr>
            <a:graphicFrameLocks noGrp="true"/>
          </p:cNvGraphicFramePr>
          <p:nvPr/>
        </p:nvGraphicFramePr>
        <p:xfrm>
          <a:off x="470302" y="1059636"/>
          <a:ext cx="8590449" cy="5477043"/>
        </p:xfrm>
        <a:graphic>
          <a:graphicData uri="http://schemas.openxmlformats.org/drawingml/2006/table">
            <a:tbl>
              <a:tblPr/>
              <a:tblGrid>
                <a:gridCol w="2489713"/>
                <a:gridCol w="526652"/>
                <a:gridCol w="484677"/>
                <a:gridCol w="508941"/>
                <a:gridCol w="508941"/>
                <a:gridCol w="508941"/>
                <a:gridCol w="508941"/>
                <a:gridCol w="508941"/>
                <a:gridCol w="508941"/>
                <a:gridCol w="508941"/>
                <a:gridCol w="508941"/>
                <a:gridCol w="508941"/>
                <a:gridCol w="508941"/>
              </a:tblGrid>
              <a:tr h="591579">
                <a:tc rowSpan="2">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Tasks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gridSpan="12">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h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Weeks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r>
              <a:tr h="591579">
                <a:tc vMerge="true">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Tasks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1</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2</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3</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4</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5</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6</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7</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8</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9</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10</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11</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c>
                  <a:txBody>
                    <a:bodyPr anchor="t" rtlCol="false"/>
                    <a:lstStyle/>
                    <a:p>
                      <a:pPr algn="ctr">
                        <a:lnSpc>
                          <a:spcPts val="1960"/>
                        </a:lnSpc>
                        <a:defRPr/>
                      </a:pPr>
                      <a:r>
                        <a:rPr lang="en-US" sz="1400">
                          <a:solidFill>
                            <a:srgbClr val="FFFFFF"/>
                          </a:solidFill>
                          <a:latin typeface="Times New Roman Bold"/>
                          <a:ea typeface="Times New Roman Bold"/>
                          <a:cs typeface="Times New Roman Bold"/>
                          <a:sym typeface="Times New Roman Bold"/>
                        </a:rPr>
                        <a:t>12</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563C1"/>
                    </a:solidFill>
                  </a:tcPr>
                </a:tc>
              </a:tr>
              <a:tr h="582312">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Learn new technologies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01494">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Analysis project requirement &amp; Database design</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620097">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Implementation SSO keycloak</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r>
              <a:tr h="572496">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Learn and Implement DevOps</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496">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Maintainance and Testing</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r>
              <a:tr h="572496">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Deployment</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496">
                <a:tc>
                  <a:txBody>
                    <a:bodyPr anchor="t" rtlCol="false"/>
                    <a:lstStyle/>
                    <a:p>
                      <a:pPr algn="ctr">
                        <a:lnSpc>
                          <a:spcPts val="1820"/>
                        </a:lnSpc>
                        <a:defRPr/>
                      </a:pPr>
                      <a:r>
                        <a:rPr lang="en-US" sz="1300">
                          <a:solidFill>
                            <a:srgbClr val="000000"/>
                          </a:solidFill>
                          <a:latin typeface="Times New Roman Bold"/>
                          <a:ea typeface="Times New Roman Bold"/>
                          <a:cs typeface="Times New Roman Bold"/>
                          <a:sym typeface="Times New Roman Bold"/>
                        </a:rPr>
                        <a:t>Report</a:t>
                      </a: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1691"/>
                        </a:lnSpc>
                        <a:defRPr/>
                      </a:pPr>
                      <a:endParaRPr lang="en-US" sz="1100"/>
                    </a:p>
                  </a:txBody>
                  <a:tcPr marL="152400" marR="152400" marT="152400" marB="1524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r>
            </a:tbl>
          </a:graphicData>
        </a:graphic>
      </p:graphicFrame>
      <p:sp>
        <p:nvSpPr>
          <p:cNvPr name="TextBox 10" id="10"/>
          <p:cNvSpPr txBox="true"/>
          <p:nvPr/>
        </p:nvSpPr>
        <p:spPr>
          <a:xfrm rot="0">
            <a:off x="470302" y="645795"/>
            <a:ext cx="2920925"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2.1. Project planning table</a:t>
            </a:r>
          </a:p>
        </p:txBody>
      </p:sp>
      <p:grpSp>
        <p:nvGrpSpPr>
          <p:cNvPr name="Group 11" id="11"/>
          <p:cNvGrpSpPr/>
          <p:nvPr/>
        </p:nvGrpSpPr>
        <p:grpSpPr>
          <a:xfrm rot="0">
            <a:off x="152400" y="7113074"/>
            <a:ext cx="9753600" cy="354526"/>
            <a:chOff x="0" y="0"/>
            <a:chExt cx="3612444" cy="131306"/>
          </a:xfrm>
        </p:grpSpPr>
        <p:sp>
          <p:nvSpPr>
            <p:cNvPr name="Freeform 12" id="12"/>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13" id="13"/>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76800" y="1178758"/>
            <a:ext cx="47625" cy="5613285"/>
            <a:chOff x="0" y="0"/>
            <a:chExt cx="63500" cy="7484380"/>
          </a:xfrm>
        </p:grpSpPr>
        <p:sp>
          <p:nvSpPr>
            <p:cNvPr name="Freeform 3" id="3"/>
            <p:cNvSpPr/>
            <p:nvPr/>
          </p:nvSpPr>
          <p:spPr>
            <a:xfrm flipH="false" flipV="false" rot="0">
              <a:off x="0" y="0"/>
              <a:ext cx="63554" cy="7484364"/>
            </a:xfrm>
            <a:custGeom>
              <a:avLst/>
              <a:gdLst/>
              <a:ahLst/>
              <a:cxnLst/>
              <a:rect r="r" b="b" t="t" l="l"/>
              <a:pathLst>
                <a:path h="7484364" w="63554">
                  <a:moveTo>
                    <a:pt x="63554" y="6350"/>
                  </a:moveTo>
                  <a:lnTo>
                    <a:pt x="22632" y="7478014"/>
                  </a:lnTo>
                  <a:cubicBezTo>
                    <a:pt x="22632" y="7481570"/>
                    <a:pt x="17427" y="7484364"/>
                    <a:pt x="11316" y="7484364"/>
                  </a:cubicBezTo>
                  <a:cubicBezTo>
                    <a:pt x="5205" y="7484364"/>
                    <a:pt x="0" y="7481443"/>
                    <a:pt x="0" y="7478014"/>
                  </a:cubicBezTo>
                  <a:lnTo>
                    <a:pt x="40964" y="6350"/>
                  </a:lnTo>
                  <a:cubicBezTo>
                    <a:pt x="40964" y="2794"/>
                    <a:pt x="46169" y="0"/>
                    <a:pt x="52280" y="0"/>
                  </a:cubicBezTo>
                  <a:cubicBezTo>
                    <a:pt x="58390" y="0"/>
                    <a:pt x="63554" y="2921"/>
                    <a:pt x="63554" y="6350"/>
                  </a:cubicBezTo>
                  <a:close/>
                </a:path>
              </a:pathLst>
            </a:custGeom>
            <a:solidFill>
              <a:srgbClr val="058248"/>
            </a:solidFill>
          </p:spPr>
        </p:sp>
      </p:grpSp>
      <p:sp>
        <p:nvSpPr>
          <p:cNvPr name="TextBox 4" id="4"/>
          <p:cNvSpPr txBox="true"/>
          <p:nvPr/>
        </p:nvSpPr>
        <p:spPr>
          <a:xfrm rot="0">
            <a:off x="292983" y="6586518"/>
            <a:ext cx="115900" cy="421005"/>
          </a:xfrm>
          <a:prstGeom prst="rect">
            <a:avLst/>
          </a:prstGeom>
        </p:spPr>
        <p:txBody>
          <a:bodyPr anchor="t" rtlCol="false" tIns="0" lIns="0" bIns="0" rIns="0">
            <a:spAutoFit/>
          </a:bodyPr>
          <a:lstStyle/>
          <a:p>
            <a:pPr algn="l">
              <a:lnSpc>
                <a:spcPts val="2520"/>
              </a:lnSpc>
            </a:pPr>
            <a:r>
              <a:rPr lang="en-US" sz="1800">
                <a:solidFill>
                  <a:srgbClr val="FFFFFF"/>
                </a:solidFill>
                <a:latin typeface="Calibri (MS) Bold"/>
                <a:ea typeface="Calibri (MS) Bold"/>
                <a:cs typeface="Calibri (MS) Bold"/>
                <a:sym typeface="Calibri (MS) Bold"/>
              </a:rPr>
              <a:t>6</a:t>
            </a:r>
          </a:p>
        </p:txBody>
      </p:sp>
      <p:grpSp>
        <p:nvGrpSpPr>
          <p:cNvPr name="Group 5" id="5"/>
          <p:cNvGrpSpPr/>
          <p:nvPr/>
        </p:nvGrpSpPr>
        <p:grpSpPr>
          <a:xfrm rot="0">
            <a:off x="0" y="6960674"/>
            <a:ext cx="9753600" cy="354526"/>
            <a:chOff x="0" y="0"/>
            <a:chExt cx="3612444" cy="131306"/>
          </a:xfrm>
        </p:grpSpPr>
        <p:sp>
          <p:nvSpPr>
            <p:cNvPr name="Freeform 6" id="6"/>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7" id="7"/>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sp>
        <p:nvSpPr>
          <p:cNvPr name="Freeform 8" id="8"/>
          <p:cNvSpPr/>
          <p:nvPr/>
        </p:nvSpPr>
        <p:spPr>
          <a:xfrm flipH="false" flipV="false" rot="0">
            <a:off x="1617048" y="1375368"/>
            <a:ext cx="1418584" cy="1055072"/>
          </a:xfrm>
          <a:custGeom>
            <a:avLst/>
            <a:gdLst/>
            <a:ahLst/>
            <a:cxnLst/>
            <a:rect r="r" b="b" t="t" l="l"/>
            <a:pathLst>
              <a:path h="1055072" w="1418584">
                <a:moveTo>
                  <a:pt x="0" y="0"/>
                </a:moveTo>
                <a:lnTo>
                  <a:pt x="1418584" y="0"/>
                </a:lnTo>
                <a:lnTo>
                  <a:pt x="1418584" y="1055072"/>
                </a:lnTo>
                <a:lnTo>
                  <a:pt x="0" y="1055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683682" y="1381103"/>
            <a:ext cx="1107480" cy="1049338"/>
          </a:xfrm>
          <a:custGeom>
            <a:avLst/>
            <a:gdLst/>
            <a:ahLst/>
            <a:cxnLst/>
            <a:rect r="r" b="b" t="t" l="l"/>
            <a:pathLst>
              <a:path h="1049338" w="1107480">
                <a:moveTo>
                  <a:pt x="0" y="0"/>
                </a:moveTo>
                <a:lnTo>
                  <a:pt x="1107481" y="0"/>
                </a:lnTo>
                <a:lnTo>
                  <a:pt x="1107481" y="1049337"/>
                </a:lnTo>
                <a:lnTo>
                  <a:pt x="0" y="1049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64899" y="769030"/>
            <a:ext cx="3038516" cy="344744"/>
          </a:xfrm>
          <a:prstGeom prst="rect">
            <a:avLst/>
          </a:prstGeom>
        </p:spPr>
        <p:txBody>
          <a:bodyPr anchor="t" rtlCol="false" tIns="0" lIns="0" bIns="0" rIns="0">
            <a:spAutoFit/>
          </a:bodyPr>
          <a:lstStyle/>
          <a:p>
            <a:pPr algn="l">
              <a:lnSpc>
                <a:spcPts val="2520"/>
              </a:lnSpc>
            </a:pPr>
            <a:r>
              <a:rPr lang="en-US" sz="1800" spc="-19">
                <a:solidFill>
                  <a:srgbClr val="000000"/>
                </a:solidFill>
                <a:latin typeface="Times New Roman Bold"/>
                <a:ea typeface="Times New Roman Bold"/>
                <a:cs typeface="Times New Roman Bold"/>
                <a:sym typeface="Times New Roman Bold"/>
              </a:rPr>
              <a:t>2.2. Functionality for each roles</a:t>
            </a:r>
          </a:p>
        </p:txBody>
      </p:sp>
      <p:sp>
        <p:nvSpPr>
          <p:cNvPr name="TextBox 11" id="11"/>
          <p:cNvSpPr txBox="true"/>
          <p:nvPr/>
        </p:nvSpPr>
        <p:spPr>
          <a:xfrm rot="0">
            <a:off x="1705355" y="2563790"/>
            <a:ext cx="1241971" cy="302260"/>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Times New Roman"/>
                <a:ea typeface="Times New Roman"/>
                <a:cs typeface="Times New Roman"/>
                <a:sym typeface="Times New Roman"/>
              </a:rPr>
              <a:t>Administrator</a:t>
            </a:r>
          </a:p>
        </p:txBody>
      </p:sp>
      <p:sp>
        <p:nvSpPr>
          <p:cNvPr name="TextBox 12" id="12"/>
          <p:cNvSpPr txBox="true"/>
          <p:nvPr/>
        </p:nvSpPr>
        <p:spPr>
          <a:xfrm rot="0">
            <a:off x="7074021" y="2563790"/>
            <a:ext cx="490910" cy="302260"/>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Times New Roman"/>
                <a:ea typeface="Times New Roman"/>
                <a:cs typeface="Times New Roman"/>
                <a:sym typeface="Times New Roman"/>
              </a:rPr>
              <a:t>Users</a:t>
            </a:r>
          </a:p>
        </p:txBody>
      </p:sp>
      <p:grpSp>
        <p:nvGrpSpPr>
          <p:cNvPr name="Group 13" id="13"/>
          <p:cNvGrpSpPr/>
          <p:nvPr/>
        </p:nvGrpSpPr>
        <p:grpSpPr>
          <a:xfrm rot="0">
            <a:off x="5041003" y="3125870"/>
            <a:ext cx="4279910" cy="3666172"/>
            <a:chOff x="0" y="0"/>
            <a:chExt cx="5706546" cy="4888230"/>
          </a:xfrm>
        </p:grpSpPr>
        <p:sp>
          <p:nvSpPr>
            <p:cNvPr name="Freeform 14" id="14"/>
            <p:cNvSpPr/>
            <p:nvPr/>
          </p:nvSpPr>
          <p:spPr>
            <a:xfrm flipH="false" flipV="false" rot="0">
              <a:off x="0" y="0"/>
              <a:ext cx="5706494" cy="4888290"/>
            </a:xfrm>
            <a:custGeom>
              <a:avLst/>
              <a:gdLst/>
              <a:ahLst/>
              <a:cxnLst/>
              <a:rect r="r" b="b" t="t" l="l"/>
              <a:pathLst>
                <a:path h="4888290" w="5706494">
                  <a:moveTo>
                    <a:pt x="0" y="0"/>
                  </a:moveTo>
                  <a:lnTo>
                    <a:pt x="5706494" y="0"/>
                  </a:lnTo>
                  <a:lnTo>
                    <a:pt x="5706494" y="4888290"/>
                  </a:lnTo>
                  <a:lnTo>
                    <a:pt x="0" y="4888290"/>
                  </a:lnTo>
                  <a:close/>
                </a:path>
              </a:pathLst>
            </a:custGeom>
            <a:solidFill>
              <a:srgbClr val="FFFFFF"/>
            </a:solidFill>
          </p:spPr>
        </p:sp>
        <p:sp>
          <p:nvSpPr>
            <p:cNvPr name="TextBox 15" id="15"/>
            <p:cNvSpPr txBox="true"/>
            <p:nvPr/>
          </p:nvSpPr>
          <p:spPr>
            <a:xfrm>
              <a:off x="0" y="-123825"/>
              <a:ext cx="5706546" cy="5012055"/>
            </a:xfrm>
            <a:prstGeom prst="rect">
              <a:avLst/>
            </a:prstGeom>
          </p:spPr>
          <p:txBody>
            <a:bodyPr anchor="t" rtlCol="false" tIns="50800" lIns="50800" bIns="50800" rIns="50800"/>
            <a:lstStyle/>
            <a:p>
              <a:pPr algn="l" marL="323850" indent="-161925" lvl="1">
                <a:lnSpc>
                  <a:spcPts val="2700"/>
                </a:lnSpc>
                <a:buFont typeface="Arial"/>
                <a:buChar char="•"/>
              </a:pPr>
              <a:r>
                <a:rPr lang="en-US" sz="1500">
                  <a:solidFill>
                    <a:srgbClr val="2E2F31"/>
                  </a:solidFill>
                  <a:latin typeface="Times New Roman"/>
                  <a:ea typeface="Times New Roman"/>
                  <a:cs typeface="Times New Roman"/>
                  <a:sym typeface="Times New Roman"/>
                </a:rPr>
                <a:t>Enable user self-registration and account management.</a:t>
              </a:r>
            </a:p>
            <a:p>
              <a:pPr algn="l" marL="323850" indent="-161925" lvl="1">
                <a:lnSpc>
                  <a:spcPts val="2700"/>
                </a:lnSpc>
                <a:buFont typeface="Arial"/>
                <a:buChar char="•"/>
              </a:pPr>
              <a:r>
                <a:rPr lang="en-US" sz="1500">
                  <a:solidFill>
                    <a:srgbClr val="2E2F31"/>
                  </a:solidFill>
                  <a:latin typeface="Times New Roman"/>
                  <a:ea typeface="Times New Roman"/>
                  <a:cs typeface="Times New Roman"/>
                  <a:sym typeface="Times New Roman"/>
                </a:rPr>
                <a:t>Handle logins, logouts, and email verifications.</a:t>
              </a:r>
            </a:p>
            <a:p>
              <a:pPr algn="l" marL="323850" indent="-161925" lvl="1">
                <a:lnSpc>
                  <a:spcPts val="2700"/>
                </a:lnSpc>
                <a:buFont typeface="Arial"/>
                <a:buChar char="•"/>
              </a:pPr>
              <a:r>
                <a:rPr lang="en-US" sz="1500">
                  <a:solidFill>
                    <a:srgbClr val="2E2F31"/>
                  </a:solidFill>
                  <a:latin typeface="Times New Roman"/>
                  <a:ea typeface="Times New Roman"/>
                  <a:cs typeface="Times New Roman"/>
                  <a:sym typeface="Times New Roman"/>
                </a:rPr>
                <a:t>Update personal information and passwords.</a:t>
              </a:r>
            </a:p>
            <a:p>
              <a:pPr algn="l" marL="323850" indent="-161925" lvl="1">
                <a:lnSpc>
                  <a:spcPts val="2700"/>
                </a:lnSpc>
                <a:buFont typeface="Arial"/>
                <a:buChar char="•"/>
              </a:pPr>
              <a:r>
                <a:rPr lang="en-US" sz="1500">
                  <a:solidFill>
                    <a:srgbClr val="2E2F31"/>
                  </a:solidFill>
                  <a:latin typeface="Times New Roman"/>
                  <a:ea typeface="Times New Roman"/>
                  <a:cs typeface="Times New Roman"/>
                  <a:sym typeface="Times New Roman"/>
                </a:rPr>
                <a:t>Monitor device activity and secure logins with OTP.</a:t>
              </a:r>
            </a:p>
            <a:p>
              <a:pPr algn="l" marL="323850" indent="-161925" lvl="1">
                <a:lnSpc>
                  <a:spcPts val="2700"/>
                </a:lnSpc>
                <a:buFont typeface="Arial"/>
                <a:buChar char="•"/>
              </a:pPr>
              <a:r>
                <a:rPr lang="en-US" sz="1500">
                  <a:solidFill>
                    <a:srgbClr val="2E2F31"/>
                  </a:solidFill>
                  <a:latin typeface="Times New Roman"/>
                  <a:ea typeface="Times New Roman"/>
                  <a:cs typeface="Times New Roman"/>
                  <a:sym typeface="Times New Roman"/>
                </a:rPr>
                <a:t>Configure identity and service provider settings.</a:t>
              </a:r>
            </a:p>
            <a:p>
              <a:pPr algn="l" marL="323850" indent="-161925" lvl="1">
                <a:lnSpc>
                  <a:spcPts val="2700"/>
                </a:lnSpc>
                <a:buFont typeface="Arial"/>
                <a:buChar char="•"/>
              </a:pPr>
              <a:r>
                <a:rPr lang="en-US" sz="1500">
                  <a:solidFill>
                    <a:srgbClr val="2E2F31"/>
                  </a:solidFill>
                  <a:latin typeface="Times New Roman"/>
                  <a:ea typeface="Times New Roman"/>
                  <a:cs typeface="Times New Roman"/>
                  <a:sym typeface="Times New Roman"/>
                </a:rPr>
                <a:t>Track user activity and generate system reports.</a:t>
              </a:r>
            </a:p>
            <a:p>
              <a:pPr algn="l">
                <a:lnSpc>
                  <a:spcPts val="2700"/>
                </a:lnSpc>
              </a:pPr>
            </a:p>
          </p:txBody>
        </p:sp>
      </p:grpSp>
      <p:grpSp>
        <p:nvGrpSpPr>
          <p:cNvPr name="Group 16" id="16"/>
          <p:cNvGrpSpPr/>
          <p:nvPr/>
        </p:nvGrpSpPr>
        <p:grpSpPr>
          <a:xfrm rot="0">
            <a:off x="292983" y="3062671"/>
            <a:ext cx="4583817" cy="3641852"/>
            <a:chOff x="0" y="0"/>
            <a:chExt cx="6111756" cy="4855803"/>
          </a:xfrm>
        </p:grpSpPr>
        <p:sp>
          <p:nvSpPr>
            <p:cNvPr name="Freeform 17" id="17"/>
            <p:cNvSpPr/>
            <p:nvPr/>
          </p:nvSpPr>
          <p:spPr>
            <a:xfrm flipH="false" flipV="false" rot="0">
              <a:off x="0" y="0"/>
              <a:ext cx="6111699" cy="4855863"/>
            </a:xfrm>
            <a:custGeom>
              <a:avLst/>
              <a:gdLst/>
              <a:ahLst/>
              <a:cxnLst/>
              <a:rect r="r" b="b" t="t" l="l"/>
              <a:pathLst>
                <a:path h="4855863" w="6111699">
                  <a:moveTo>
                    <a:pt x="0" y="0"/>
                  </a:moveTo>
                  <a:lnTo>
                    <a:pt x="6111699" y="0"/>
                  </a:lnTo>
                  <a:lnTo>
                    <a:pt x="6111699" y="4855863"/>
                  </a:lnTo>
                  <a:lnTo>
                    <a:pt x="0" y="4855863"/>
                  </a:lnTo>
                  <a:close/>
                </a:path>
              </a:pathLst>
            </a:custGeom>
            <a:solidFill>
              <a:srgbClr val="FFFFFF"/>
            </a:solidFill>
          </p:spPr>
        </p:sp>
        <p:sp>
          <p:nvSpPr>
            <p:cNvPr name="TextBox 18" id="18"/>
            <p:cNvSpPr txBox="true"/>
            <p:nvPr/>
          </p:nvSpPr>
          <p:spPr>
            <a:xfrm>
              <a:off x="0" y="-123825"/>
              <a:ext cx="6111756" cy="4979628"/>
            </a:xfrm>
            <a:prstGeom prst="rect">
              <a:avLst/>
            </a:prstGeom>
          </p:spPr>
          <p:txBody>
            <a:bodyPr anchor="t" rtlCol="false" tIns="50800" lIns="50800" bIns="50800" rIns="50800"/>
            <a:lstStyle/>
            <a:p>
              <a:pPr algn="l" marL="345438" indent="-172719" lvl="1">
                <a:lnSpc>
                  <a:spcPts val="2879"/>
                </a:lnSpc>
                <a:buFont typeface="Arial"/>
                <a:buChar char="•"/>
              </a:pPr>
              <a:r>
                <a:rPr lang="en-US" sz="1599">
                  <a:solidFill>
                    <a:srgbClr val="000000"/>
                  </a:solidFill>
                  <a:latin typeface="Times New Roman"/>
                  <a:ea typeface="Times New Roman"/>
                  <a:cs typeface="Times New Roman"/>
                  <a:sym typeface="Times New Roman"/>
                </a:rPr>
                <a:t>Manage logins, sessions, and system access.</a:t>
              </a:r>
            </a:p>
            <a:p>
              <a:pPr algn="l" marL="345438" indent="-172719" lvl="1">
                <a:lnSpc>
                  <a:spcPts val="2879"/>
                </a:lnSpc>
                <a:buFont typeface="Arial"/>
                <a:buChar char="•"/>
              </a:pPr>
              <a:r>
                <a:rPr lang="en-US" sz="1599">
                  <a:solidFill>
                    <a:srgbClr val="000000"/>
                  </a:solidFill>
                  <a:latin typeface="Times New Roman"/>
                  <a:ea typeface="Times New Roman"/>
                  <a:cs typeface="Times New Roman"/>
                  <a:sym typeface="Times New Roman"/>
                </a:rPr>
                <a:t>Customize user interfaces and security settings.</a:t>
              </a:r>
            </a:p>
            <a:p>
              <a:pPr algn="l" marL="345438" indent="-172719" lvl="1">
                <a:lnSpc>
                  <a:spcPts val="2879"/>
                </a:lnSpc>
                <a:buFont typeface="Arial"/>
                <a:buChar char="•"/>
              </a:pPr>
              <a:r>
                <a:rPr lang="en-US" sz="1599">
                  <a:solidFill>
                    <a:srgbClr val="000000"/>
                  </a:solidFill>
                  <a:latin typeface="Times New Roman"/>
                  <a:ea typeface="Times New Roman"/>
                  <a:cs typeface="Times New Roman"/>
                  <a:sym typeface="Times New Roman"/>
                </a:rPr>
                <a:t>Manage</a:t>
              </a:r>
              <a:r>
                <a:rPr lang="en-US" sz="1599">
                  <a:solidFill>
                    <a:srgbClr val="000000"/>
                  </a:solidFill>
                  <a:latin typeface="Times New Roman"/>
                  <a:ea typeface="Times New Roman"/>
                  <a:cs typeface="Times New Roman"/>
                  <a:sym typeface="Times New Roman"/>
                </a:rPr>
                <a:t> realms configurations and role assignments.</a:t>
              </a:r>
            </a:p>
            <a:p>
              <a:pPr algn="l" marL="345438" indent="-172719" lvl="1">
                <a:lnSpc>
                  <a:spcPts val="2879"/>
                </a:lnSpc>
                <a:buFont typeface="Arial"/>
                <a:buChar char="•"/>
              </a:pPr>
              <a:r>
                <a:rPr lang="en-US" sz="1599">
                  <a:solidFill>
                    <a:srgbClr val="000000"/>
                  </a:solidFill>
                  <a:latin typeface="Times New Roman"/>
                  <a:ea typeface="Times New Roman"/>
                  <a:cs typeface="Times New Roman"/>
                  <a:sym typeface="Times New Roman"/>
                </a:rPr>
                <a:t>Handle user account registration and credentials.</a:t>
              </a:r>
            </a:p>
            <a:p>
              <a:pPr algn="l" marL="345438" indent="-172719" lvl="1">
                <a:lnSpc>
                  <a:spcPts val="2879"/>
                </a:lnSpc>
                <a:buFont typeface="Arial"/>
                <a:buChar char="•"/>
              </a:pPr>
              <a:r>
                <a:rPr lang="en-US" sz="1599">
                  <a:solidFill>
                    <a:srgbClr val="000000"/>
                  </a:solidFill>
                  <a:latin typeface="Times New Roman"/>
                  <a:ea typeface="Times New Roman"/>
                  <a:cs typeface="Times New Roman"/>
                  <a:sym typeface="Times New Roman"/>
                </a:rPr>
                <a:t>Configure authentication flows and manage tokens.</a:t>
              </a:r>
            </a:p>
            <a:p>
              <a:pPr algn="l" marL="345438" indent="-172719" lvl="1">
                <a:lnSpc>
                  <a:spcPts val="2879"/>
                </a:lnSpc>
                <a:buFont typeface="Arial"/>
                <a:buChar char="•"/>
              </a:pPr>
              <a:r>
                <a:rPr lang="en-US" sz="1599">
                  <a:solidFill>
                    <a:srgbClr val="000000"/>
                  </a:solidFill>
                  <a:latin typeface="Times New Roman"/>
                  <a:ea typeface="Times New Roman"/>
                  <a:cs typeface="Times New Roman"/>
                  <a:sym typeface="Times New Roman"/>
                </a:rPr>
                <a:t>Administer client and identity provider settings.</a:t>
              </a:r>
            </a:p>
            <a:p>
              <a:pPr algn="l">
                <a:lnSpc>
                  <a:spcPts val="2879"/>
                </a:lnSpc>
              </a:pPr>
            </a:p>
          </p:txBody>
        </p:sp>
      </p:grpSp>
      <p:grpSp>
        <p:nvGrpSpPr>
          <p:cNvPr name="Group 19" id="19"/>
          <p:cNvGrpSpPr/>
          <p:nvPr/>
        </p:nvGrpSpPr>
        <p:grpSpPr>
          <a:xfrm rot="0">
            <a:off x="9022079" y="6583679"/>
            <a:ext cx="597668" cy="546260"/>
            <a:chOff x="0" y="0"/>
            <a:chExt cx="796891" cy="728347"/>
          </a:xfrm>
        </p:grpSpPr>
        <p:grpSp>
          <p:nvGrpSpPr>
            <p:cNvPr name="Group 20" id="20"/>
            <p:cNvGrpSpPr/>
            <p:nvPr/>
          </p:nvGrpSpPr>
          <p:grpSpPr>
            <a:xfrm rot="0">
              <a:off x="0" y="0"/>
              <a:ext cx="796891" cy="728347"/>
              <a:chOff x="0" y="0"/>
              <a:chExt cx="796891" cy="728347"/>
            </a:xfrm>
          </p:grpSpPr>
          <p:sp>
            <p:nvSpPr>
              <p:cNvPr name="Freeform 21" id="21"/>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22" id="22"/>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11</a:t>
              </a:r>
            </a:p>
          </p:txBody>
        </p:sp>
      </p:grpSp>
      <p:sp>
        <p:nvSpPr>
          <p:cNvPr name="Freeform 23" id="23"/>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25" id="25"/>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8" id="28"/>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30" id="30"/>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32" id="32"/>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52988" y="1263073"/>
            <a:ext cx="47625" cy="5613285"/>
            <a:chOff x="0" y="0"/>
            <a:chExt cx="63500" cy="7484380"/>
          </a:xfrm>
        </p:grpSpPr>
        <p:sp>
          <p:nvSpPr>
            <p:cNvPr name="Freeform 3" id="3"/>
            <p:cNvSpPr/>
            <p:nvPr/>
          </p:nvSpPr>
          <p:spPr>
            <a:xfrm flipH="false" flipV="false" rot="0">
              <a:off x="0" y="0"/>
              <a:ext cx="63554" cy="7484364"/>
            </a:xfrm>
            <a:custGeom>
              <a:avLst/>
              <a:gdLst/>
              <a:ahLst/>
              <a:cxnLst/>
              <a:rect r="r" b="b" t="t" l="l"/>
              <a:pathLst>
                <a:path h="7484364" w="63554">
                  <a:moveTo>
                    <a:pt x="63554" y="6350"/>
                  </a:moveTo>
                  <a:lnTo>
                    <a:pt x="22632" y="7478014"/>
                  </a:lnTo>
                  <a:cubicBezTo>
                    <a:pt x="22632" y="7481570"/>
                    <a:pt x="17427" y="7484364"/>
                    <a:pt x="11316" y="7484364"/>
                  </a:cubicBezTo>
                  <a:cubicBezTo>
                    <a:pt x="5205" y="7484364"/>
                    <a:pt x="0" y="7481443"/>
                    <a:pt x="0" y="7478014"/>
                  </a:cubicBezTo>
                  <a:lnTo>
                    <a:pt x="40964" y="6350"/>
                  </a:lnTo>
                  <a:cubicBezTo>
                    <a:pt x="40964" y="2794"/>
                    <a:pt x="46169" y="0"/>
                    <a:pt x="52280" y="0"/>
                  </a:cubicBezTo>
                  <a:cubicBezTo>
                    <a:pt x="58390" y="0"/>
                    <a:pt x="63554" y="2921"/>
                    <a:pt x="63554" y="6350"/>
                  </a:cubicBezTo>
                  <a:close/>
                </a:path>
              </a:pathLst>
            </a:custGeom>
            <a:solidFill>
              <a:srgbClr val="058248"/>
            </a:solidFill>
          </p:spPr>
        </p:sp>
      </p:grpSp>
      <p:sp>
        <p:nvSpPr>
          <p:cNvPr name="TextBox 4" id="4"/>
          <p:cNvSpPr txBox="true"/>
          <p:nvPr/>
        </p:nvSpPr>
        <p:spPr>
          <a:xfrm rot="0">
            <a:off x="292983" y="6586518"/>
            <a:ext cx="115900" cy="421005"/>
          </a:xfrm>
          <a:prstGeom prst="rect">
            <a:avLst/>
          </a:prstGeom>
        </p:spPr>
        <p:txBody>
          <a:bodyPr anchor="t" rtlCol="false" tIns="0" lIns="0" bIns="0" rIns="0">
            <a:spAutoFit/>
          </a:bodyPr>
          <a:lstStyle/>
          <a:p>
            <a:pPr algn="l">
              <a:lnSpc>
                <a:spcPts val="2520"/>
              </a:lnSpc>
            </a:pPr>
            <a:r>
              <a:rPr lang="en-US" sz="1800">
                <a:solidFill>
                  <a:srgbClr val="FFFFFF"/>
                </a:solidFill>
                <a:latin typeface="Calibri (MS) Bold"/>
                <a:ea typeface="Calibri (MS) Bold"/>
                <a:cs typeface="Calibri (MS) Bold"/>
                <a:sym typeface="Calibri (MS) Bold"/>
              </a:rPr>
              <a:t>6</a:t>
            </a:r>
          </a:p>
        </p:txBody>
      </p:sp>
      <p:grpSp>
        <p:nvGrpSpPr>
          <p:cNvPr name="Group 5" id="5"/>
          <p:cNvGrpSpPr/>
          <p:nvPr/>
        </p:nvGrpSpPr>
        <p:grpSpPr>
          <a:xfrm rot="0">
            <a:off x="0" y="6960674"/>
            <a:ext cx="9753600" cy="354526"/>
            <a:chOff x="0" y="0"/>
            <a:chExt cx="3612444" cy="131306"/>
          </a:xfrm>
        </p:grpSpPr>
        <p:sp>
          <p:nvSpPr>
            <p:cNvPr name="Freeform 6" id="6"/>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7" id="7"/>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8" id="8"/>
          <p:cNvGrpSpPr/>
          <p:nvPr/>
        </p:nvGrpSpPr>
        <p:grpSpPr>
          <a:xfrm rot="0">
            <a:off x="5300241" y="3623625"/>
            <a:ext cx="3220181" cy="2882646"/>
            <a:chOff x="0" y="0"/>
            <a:chExt cx="4293575" cy="3843528"/>
          </a:xfrm>
        </p:grpSpPr>
        <p:sp>
          <p:nvSpPr>
            <p:cNvPr name="Freeform 9" id="9"/>
            <p:cNvSpPr/>
            <p:nvPr/>
          </p:nvSpPr>
          <p:spPr>
            <a:xfrm flipH="false" flipV="false" rot="0">
              <a:off x="0" y="0"/>
              <a:ext cx="4293535" cy="3843588"/>
            </a:xfrm>
            <a:custGeom>
              <a:avLst/>
              <a:gdLst/>
              <a:ahLst/>
              <a:cxnLst/>
              <a:rect r="r" b="b" t="t" l="l"/>
              <a:pathLst>
                <a:path h="3843588" w="4293535">
                  <a:moveTo>
                    <a:pt x="0" y="0"/>
                  </a:moveTo>
                  <a:lnTo>
                    <a:pt x="4293535" y="0"/>
                  </a:lnTo>
                  <a:lnTo>
                    <a:pt x="4293535" y="3843588"/>
                  </a:lnTo>
                  <a:lnTo>
                    <a:pt x="0" y="3843588"/>
                  </a:lnTo>
                  <a:close/>
                </a:path>
              </a:pathLst>
            </a:custGeom>
            <a:solidFill>
              <a:srgbClr val="FFFFFF"/>
            </a:solidFill>
          </p:spPr>
        </p:sp>
        <p:sp>
          <p:nvSpPr>
            <p:cNvPr name="TextBox 10" id="10"/>
            <p:cNvSpPr txBox="true"/>
            <p:nvPr/>
          </p:nvSpPr>
          <p:spPr>
            <a:xfrm>
              <a:off x="0" y="-142875"/>
              <a:ext cx="4293575" cy="3986403"/>
            </a:xfrm>
            <a:prstGeom prst="rect">
              <a:avLst/>
            </a:prstGeom>
          </p:spPr>
          <p:txBody>
            <a:bodyPr anchor="t" rtlCol="false" tIns="50800" lIns="50800" bIns="50800" rIns="50800"/>
            <a:lstStyle/>
            <a:p>
              <a:pPr algn="l" marL="388618" indent="-194309" lvl="1">
                <a:lnSpc>
                  <a:spcPts val="3239"/>
                </a:lnSpc>
                <a:buFont typeface="Arial"/>
                <a:buChar char="•"/>
              </a:pPr>
              <a:r>
                <a:rPr lang="en-US" sz="1799">
                  <a:solidFill>
                    <a:srgbClr val="2E2F31"/>
                  </a:solidFill>
                  <a:latin typeface="Times New Roman"/>
                  <a:ea typeface="Times New Roman"/>
                  <a:cs typeface="Times New Roman"/>
                  <a:sym typeface="Times New Roman"/>
                </a:rPr>
                <a:t>Performance.</a:t>
              </a:r>
            </a:p>
            <a:p>
              <a:pPr algn="l" marL="388618" indent="-194309" lvl="1">
                <a:lnSpc>
                  <a:spcPts val="3239"/>
                </a:lnSpc>
                <a:buFont typeface="Arial"/>
                <a:buChar char="•"/>
              </a:pPr>
              <a:r>
                <a:rPr lang="en-US" sz="1799">
                  <a:solidFill>
                    <a:srgbClr val="2E2F31"/>
                  </a:solidFill>
                  <a:latin typeface="Times New Roman"/>
                  <a:ea typeface="Times New Roman"/>
                  <a:cs typeface="Times New Roman"/>
                  <a:sym typeface="Times New Roman"/>
                </a:rPr>
                <a:t>Scalability.</a:t>
              </a:r>
            </a:p>
            <a:p>
              <a:pPr algn="l" marL="388618" indent="-194309" lvl="1">
                <a:lnSpc>
                  <a:spcPts val="3239"/>
                </a:lnSpc>
                <a:buFont typeface="Arial"/>
                <a:buChar char="•"/>
              </a:pPr>
              <a:r>
                <a:rPr lang="en-US" sz="1799">
                  <a:solidFill>
                    <a:srgbClr val="2E2F31"/>
                  </a:solidFill>
                  <a:latin typeface="Times New Roman"/>
                  <a:ea typeface="Times New Roman"/>
                  <a:cs typeface="Times New Roman"/>
                  <a:sym typeface="Times New Roman"/>
                </a:rPr>
                <a:t>Reliability.</a:t>
              </a:r>
            </a:p>
            <a:p>
              <a:pPr algn="l" marL="388618" indent="-194309" lvl="1">
                <a:lnSpc>
                  <a:spcPts val="3239"/>
                </a:lnSpc>
                <a:buFont typeface="Arial"/>
                <a:buChar char="•"/>
              </a:pPr>
              <a:r>
                <a:rPr lang="en-US" sz="1799">
                  <a:solidFill>
                    <a:srgbClr val="2E2F31"/>
                  </a:solidFill>
                  <a:latin typeface="Times New Roman"/>
                  <a:ea typeface="Times New Roman"/>
                  <a:cs typeface="Times New Roman"/>
                  <a:sym typeface="Times New Roman"/>
                </a:rPr>
                <a:t>Security network.</a:t>
              </a:r>
            </a:p>
            <a:p>
              <a:pPr algn="l" marL="388618" indent="-194309" lvl="1">
                <a:lnSpc>
                  <a:spcPts val="3239"/>
                </a:lnSpc>
                <a:buFont typeface="Arial"/>
                <a:buChar char="•"/>
              </a:pPr>
              <a:r>
                <a:rPr lang="en-US" sz="1799">
                  <a:solidFill>
                    <a:srgbClr val="2E2F31"/>
                  </a:solidFill>
                  <a:latin typeface="Times New Roman"/>
                  <a:ea typeface="Times New Roman"/>
                  <a:cs typeface="Times New Roman"/>
                  <a:sym typeface="Times New Roman"/>
                </a:rPr>
                <a:t>Telegram for Alerting messages.</a:t>
              </a:r>
            </a:p>
            <a:p>
              <a:pPr algn="l">
                <a:lnSpc>
                  <a:spcPts val="3239"/>
                </a:lnSpc>
              </a:pPr>
            </a:p>
          </p:txBody>
        </p:sp>
      </p:grpSp>
      <p:grpSp>
        <p:nvGrpSpPr>
          <p:cNvPr name="Group 11" id="11"/>
          <p:cNvGrpSpPr/>
          <p:nvPr/>
        </p:nvGrpSpPr>
        <p:grpSpPr>
          <a:xfrm rot="0">
            <a:off x="731520" y="3515675"/>
            <a:ext cx="3477786" cy="3292221"/>
            <a:chOff x="0" y="0"/>
            <a:chExt cx="4637047" cy="4389628"/>
          </a:xfrm>
        </p:grpSpPr>
        <p:sp>
          <p:nvSpPr>
            <p:cNvPr name="Freeform 12" id="12"/>
            <p:cNvSpPr/>
            <p:nvPr/>
          </p:nvSpPr>
          <p:spPr>
            <a:xfrm flipH="false" flipV="false" rot="0">
              <a:off x="0" y="0"/>
              <a:ext cx="4637005" cy="4389688"/>
            </a:xfrm>
            <a:custGeom>
              <a:avLst/>
              <a:gdLst/>
              <a:ahLst/>
              <a:cxnLst/>
              <a:rect r="r" b="b" t="t" l="l"/>
              <a:pathLst>
                <a:path h="4389688" w="4637005">
                  <a:moveTo>
                    <a:pt x="0" y="0"/>
                  </a:moveTo>
                  <a:lnTo>
                    <a:pt x="4637005" y="0"/>
                  </a:lnTo>
                  <a:lnTo>
                    <a:pt x="4637005" y="4389688"/>
                  </a:lnTo>
                  <a:lnTo>
                    <a:pt x="0" y="4389688"/>
                  </a:lnTo>
                  <a:close/>
                </a:path>
              </a:pathLst>
            </a:custGeom>
            <a:solidFill>
              <a:srgbClr val="FFFFFF"/>
            </a:solidFill>
          </p:spPr>
        </p:sp>
        <p:sp>
          <p:nvSpPr>
            <p:cNvPr name="TextBox 13" id="13"/>
            <p:cNvSpPr txBox="true"/>
            <p:nvPr/>
          </p:nvSpPr>
          <p:spPr>
            <a:xfrm>
              <a:off x="0" y="-142875"/>
              <a:ext cx="4637047" cy="4532503"/>
            </a:xfrm>
            <a:prstGeom prst="rect">
              <a:avLst/>
            </a:prstGeom>
          </p:spPr>
          <p:txBody>
            <a:bodyPr anchor="t" rtlCol="false" tIns="50800" lIns="50800" bIns="50800" rIns="50800"/>
            <a:lstStyle/>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Version Control.</a:t>
              </a:r>
            </a:p>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Containerization.</a:t>
              </a:r>
            </a:p>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Web-server configuration.</a:t>
              </a:r>
            </a:p>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Continous Integration (CI).</a:t>
              </a:r>
            </a:p>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Continous Deployment (CD).</a:t>
              </a:r>
            </a:p>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Insfrastructure as Code (IaC).</a:t>
              </a:r>
            </a:p>
            <a:p>
              <a:pPr algn="l" marL="388620" indent="-194310" lvl="1">
                <a:lnSpc>
                  <a:spcPts val="3240"/>
                </a:lnSpc>
                <a:buFont typeface="Arial"/>
                <a:buChar char="•"/>
              </a:pPr>
              <a:r>
                <a:rPr lang="en-US" sz="1800">
                  <a:solidFill>
                    <a:srgbClr val="000000"/>
                  </a:solidFill>
                  <a:latin typeface="Times New Roman"/>
                  <a:ea typeface="Times New Roman"/>
                  <a:cs typeface="Times New Roman"/>
                  <a:sym typeface="Times New Roman"/>
                </a:rPr>
                <a:t>Monitoring services.</a:t>
              </a:r>
            </a:p>
            <a:p>
              <a:pPr algn="l">
                <a:lnSpc>
                  <a:spcPts val="3240"/>
                </a:lnSpc>
              </a:pPr>
            </a:p>
          </p:txBody>
        </p:sp>
      </p:grpSp>
      <p:sp>
        <p:nvSpPr>
          <p:cNvPr name="Freeform 14" id="14"/>
          <p:cNvSpPr/>
          <p:nvPr/>
        </p:nvSpPr>
        <p:spPr>
          <a:xfrm flipH="false" flipV="false" rot="0">
            <a:off x="1428869" y="1397833"/>
            <a:ext cx="1301236" cy="1301236"/>
          </a:xfrm>
          <a:custGeom>
            <a:avLst/>
            <a:gdLst/>
            <a:ahLst/>
            <a:cxnLst/>
            <a:rect r="r" b="b" t="t" l="l"/>
            <a:pathLst>
              <a:path h="1301236" w="1301236">
                <a:moveTo>
                  <a:pt x="0" y="0"/>
                </a:moveTo>
                <a:lnTo>
                  <a:pt x="1301236" y="0"/>
                </a:lnTo>
                <a:lnTo>
                  <a:pt x="1301236" y="1301236"/>
                </a:lnTo>
                <a:lnTo>
                  <a:pt x="0" y="130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716035" y="1491510"/>
            <a:ext cx="1274468" cy="1207559"/>
          </a:xfrm>
          <a:custGeom>
            <a:avLst/>
            <a:gdLst/>
            <a:ahLst/>
            <a:cxnLst/>
            <a:rect r="r" b="b" t="t" l="l"/>
            <a:pathLst>
              <a:path h="1207559" w="1274468">
                <a:moveTo>
                  <a:pt x="0" y="0"/>
                </a:moveTo>
                <a:lnTo>
                  <a:pt x="1274468" y="0"/>
                </a:lnTo>
                <a:lnTo>
                  <a:pt x="1274468" y="1207559"/>
                </a:lnTo>
                <a:lnTo>
                  <a:pt x="0" y="1207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64899" y="769030"/>
            <a:ext cx="3944407" cy="344744"/>
          </a:xfrm>
          <a:prstGeom prst="rect">
            <a:avLst/>
          </a:prstGeom>
        </p:spPr>
        <p:txBody>
          <a:bodyPr anchor="t" rtlCol="false" tIns="0" lIns="0" bIns="0" rIns="0">
            <a:spAutoFit/>
          </a:bodyPr>
          <a:lstStyle/>
          <a:p>
            <a:pPr algn="l">
              <a:lnSpc>
                <a:spcPts val="2520"/>
              </a:lnSpc>
            </a:pPr>
            <a:r>
              <a:rPr lang="en-US" sz="1800" spc="-19">
                <a:solidFill>
                  <a:srgbClr val="000000"/>
                </a:solidFill>
                <a:latin typeface="Times New Roman Bold"/>
                <a:ea typeface="Times New Roman Bold"/>
                <a:cs typeface="Times New Roman Bold"/>
                <a:sym typeface="Times New Roman Bold"/>
              </a:rPr>
              <a:t>2.3. Functionality requirement for DevOps</a:t>
            </a:r>
          </a:p>
        </p:txBody>
      </p:sp>
      <p:grpSp>
        <p:nvGrpSpPr>
          <p:cNvPr name="Group 17" id="17"/>
          <p:cNvGrpSpPr/>
          <p:nvPr/>
        </p:nvGrpSpPr>
        <p:grpSpPr>
          <a:xfrm rot="0">
            <a:off x="9022079" y="6583679"/>
            <a:ext cx="597668" cy="546260"/>
            <a:chOff x="0" y="0"/>
            <a:chExt cx="796891" cy="728347"/>
          </a:xfrm>
        </p:grpSpPr>
        <p:grpSp>
          <p:nvGrpSpPr>
            <p:cNvPr name="Group 18" id="18"/>
            <p:cNvGrpSpPr/>
            <p:nvPr/>
          </p:nvGrpSpPr>
          <p:grpSpPr>
            <a:xfrm rot="0">
              <a:off x="0" y="0"/>
              <a:ext cx="796891" cy="728347"/>
              <a:chOff x="0" y="0"/>
              <a:chExt cx="796891" cy="728347"/>
            </a:xfrm>
          </p:grpSpPr>
          <p:sp>
            <p:nvSpPr>
              <p:cNvPr name="Freeform 19" id="19"/>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20" id="20"/>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12</a:t>
              </a:r>
            </a:p>
          </p:txBody>
        </p:sp>
      </p:grpSp>
      <p:sp>
        <p:nvSpPr>
          <p:cNvPr name="TextBox 21" id="21"/>
          <p:cNvSpPr txBox="true"/>
          <p:nvPr/>
        </p:nvSpPr>
        <p:spPr>
          <a:xfrm rot="0">
            <a:off x="1069719" y="2841944"/>
            <a:ext cx="2562448" cy="3448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00000"/>
                </a:solidFill>
                <a:latin typeface="Times New Roman"/>
                <a:ea typeface="Times New Roman"/>
                <a:cs typeface="Times New Roman"/>
                <a:sym typeface="Times New Roman"/>
              </a:rPr>
              <a:t>Functionality requirement</a:t>
            </a:r>
          </a:p>
        </p:txBody>
      </p:sp>
      <p:sp>
        <p:nvSpPr>
          <p:cNvPr name="TextBox 22" id="22"/>
          <p:cNvSpPr txBox="true"/>
          <p:nvPr/>
        </p:nvSpPr>
        <p:spPr>
          <a:xfrm rot="0">
            <a:off x="5851928" y="2841944"/>
            <a:ext cx="3002682" cy="3448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00000"/>
                </a:solidFill>
                <a:latin typeface="Times New Roman"/>
                <a:ea typeface="Times New Roman"/>
                <a:cs typeface="Times New Roman"/>
                <a:sym typeface="Times New Roman"/>
              </a:rPr>
              <a:t>Non-functionality requirement</a:t>
            </a:r>
          </a:p>
        </p:txBody>
      </p:sp>
      <p:sp>
        <p:nvSpPr>
          <p:cNvPr name="Freeform 23" id="23"/>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25" id="25"/>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8" id="28"/>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30" id="30"/>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32" id="32"/>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52687"/>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13</a:t>
              </a:r>
            </a:p>
          </p:txBody>
        </p:sp>
      </p:grpSp>
      <p:sp>
        <p:nvSpPr>
          <p:cNvPr name="Freeform 9" id="9"/>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1" id="11"/>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4" id="14"/>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6" id="16"/>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63603" y="1192825"/>
            <a:ext cx="4355019" cy="4944204"/>
          </a:xfrm>
          <a:custGeom>
            <a:avLst/>
            <a:gdLst/>
            <a:ahLst/>
            <a:cxnLst/>
            <a:rect r="r" b="b" t="t" l="l"/>
            <a:pathLst>
              <a:path h="4944204" w="4355019">
                <a:moveTo>
                  <a:pt x="0" y="0"/>
                </a:moveTo>
                <a:lnTo>
                  <a:pt x="4355019" y="0"/>
                </a:lnTo>
                <a:lnTo>
                  <a:pt x="4355019" y="4944204"/>
                </a:lnTo>
                <a:lnTo>
                  <a:pt x="0" y="4944204"/>
                </a:lnTo>
                <a:lnTo>
                  <a:pt x="0" y="0"/>
                </a:lnTo>
                <a:close/>
              </a:path>
            </a:pathLst>
          </a:custGeom>
          <a:blipFill>
            <a:blip r:embed="rId12"/>
            <a:stretch>
              <a:fillRect l="0" t="0" r="0" b="0"/>
            </a:stretch>
          </a:blipFill>
        </p:spPr>
      </p:sp>
      <p:sp>
        <p:nvSpPr>
          <p:cNvPr name="Freeform 18" id="18"/>
          <p:cNvSpPr/>
          <p:nvPr/>
        </p:nvSpPr>
        <p:spPr>
          <a:xfrm flipH="false" flipV="false" rot="0">
            <a:off x="4639552" y="1503383"/>
            <a:ext cx="5045637" cy="2977016"/>
          </a:xfrm>
          <a:custGeom>
            <a:avLst/>
            <a:gdLst/>
            <a:ahLst/>
            <a:cxnLst/>
            <a:rect r="r" b="b" t="t" l="l"/>
            <a:pathLst>
              <a:path h="2977016" w="5045637">
                <a:moveTo>
                  <a:pt x="0" y="0"/>
                </a:moveTo>
                <a:lnTo>
                  <a:pt x="5045637" y="0"/>
                </a:lnTo>
                <a:lnTo>
                  <a:pt x="5045637" y="2977015"/>
                </a:lnTo>
                <a:lnTo>
                  <a:pt x="0" y="2977015"/>
                </a:lnTo>
                <a:lnTo>
                  <a:pt x="0" y="0"/>
                </a:lnTo>
                <a:close/>
              </a:path>
            </a:pathLst>
          </a:custGeom>
          <a:blipFill>
            <a:blip r:embed="rId13"/>
            <a:stretch>
              <a:fillRect l="0" t="0" r="0" b="0"/>
            </a:stretch>
          </a:blipFill>
        </p:spPr>
      </p:sp>
      <p:sp>
        <p:nvSpPr>
          <p:cNvPr name="TextBox 19" id="19"/>
          <p:cNvSpPr txBox="true"/>
          <p:nvPr/>
        </p:nvSpPr>
        <p:spPr>
          <a:xfrm rot="0">
            <a:off x="268517" y="655320"/>
            <a:ext cx="2198631" cy="344744"/>
          </a:xfrm>
          <a:prstGeom prst="rect">
            <a:avLst/>
          </a:prstGeom>
        </p:spPr>
        <p:txBody>
          <a:bodyPr anchor="t" rtlCol="false" tIns="0" lIns="0" bIns="0" rIns="0">
            <a:spAutoFit/>
          </a:bodyPr>
          <a:lstStyle/>
          <a:p>
            <a:pPr algn="l">
              <a:lnSpc>
                <a:spcPts val="2520"/>
              </a:lnSpc>
            </a:pPr>
            <a:r>
              <a:rPr lang="en-US" sz="1800" spc="-24">
                <a:solidFill>
                  <a:srgbClr val="000000"/>
                </a:solidFill>
                <a:latin typeface="Times New Roman Bold"/>
                <a:ea typeface="Times New Roman Bold"/>
                <a:cs typeface="Times New Roman Bold"/>
                <a:sym typeface="Times New Roman Bold"/>
              </a:rPr>
              <a:t>2.4. Use Case Diagram</a:t>
            </a:r>
          </a:p>
        </p:txBody>
      </p:sp>
      <p:sp>
        <p:nvSpPr>
          <p:cNvPr name="TextBox 20" id="20"/>
          <p:cNvSpPr txBox="true"/>
          <p:nvPr/>
        </p:nvSpPr>
        <p:spPr>
          <a:xfrm rot="0">
            <a:off x="1097227" y="6244065"/>
            <a:ext cx="3119438" cy="3873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imes New Roman"/>
                <a:ea typeface="Times New Roman"/>
                <a:cs typeface="Times New Roman"/>
                <a:sym typeface="Times New Roman"/>
              </a:rPr>
              <a:t>Admin role use case diagram</a:t>
            </a:r>
          </a:p>
        </p:txBody>
      </p:sp>
      <p:sp>
        <p:nvSpPr>
          <p:cNvPr name="TextBox 21" id="21"/>
          <p:cNvSpPr txBox="true"/>
          <p:nvPr/>
        </p:nvSpPr>
        <p:spPr>
          <a:xfrm rot="0">
            <a:off x="6078973" y="4515794"/>
            <a:ext cx="2881238" cy="3873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imes New Roman"/>
                <a:ea typeface="Times New Roman"/>
                <a:cs typeface="Times New Roman"/>
                <a:sym typeface="Times New Roman"/>
              </a:rPr>
              <a:t>User role use case diagram</a:t>
            </a:r>
          </a:p>
        </p:txBody>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3599" y="1013499"/>
            <a:ext cx="7730364" cy="5843310"/>
          </a:xfrm>
          <a:custGeom>
            <a:avLst/>
            <a:gdLst/>
            <a:ahLst/>
            <a:cxnLst/>
            <a:rect r="r" b="b" t="t" l="l"/>
            <a:pathLst>
              <a:path h="5843310" w="7730364">
                <a:moveTo>
                  <a:pt x="0" y="0"/>
                </a:moveTo>
                <a:lnTo>
                  <a:pt x="7730365" y="0"/>
                </a:lnTo>
                <a:lnTo>
                  <a:pt x="7730365" y="5843310"/>
                </a:lnTo>
                <a:lnTo>
                  <a:pt x="0" y="5843310"/>
                </a:lnTo>
                <a:lnTo>
                  <a:pt x="0" y="0"/>
                </a:lnTo>
                <a:close/>
              </a:path>
            </a:pathLst>
          </a:custGeom>
          <a:blipFill>
            <a:blip r:embed="rId2"/>
            <a:stretch>
              <a:fillRect l="-5111" t="-7643" r="-5051" b="-8814"/>
            </a:stretch>
          </a:blipFill>
        </p:spPr>
      </p:sp>
      <p:sp>
        <p:nvSpPr>
          <p:cNvPr name="TextBox 3" id="3"/>
          <p:cNvSpPr txBox="true"/>
          <p:nvPr/>
        </p:nvSpPr>
        <p:spPr>
          <a:xfrm rot="0">
            <a:off x="347265" y="655320"/>
            <a:ext cx="2087172" cy="344744"/>
          </a:xfrm>
          <a:prstGeom prst="rect">
            <a:avLst/>
          </a:prstGeom>
        </p:spPr>
        <p:txBody>
          <a:bodyPr anchor="t" rtlCol="false" tIns="0" lIns="0" bIns="0" rIns="0">
            <a:spAutoFit/>
          </a:bodyPr>
          <a:lstStyle/>
          <a:p>
            <a:pPr algn="l">
              <a:lnSpc>
                <a:spcPts val="2520"/>
              </a:lnSpc>
            </a:pPr>
            <a:r>
              <a:rPr lang="en-US" sz="1800" spc="-24">
                <a:solidFill>
                  <a:srgbClr val="000000"/>
                </a:solidFill>
                <a:latin typeface="Times New Roman Bold"/>
                <a:ea typeface="Times New Roman Bold"/>
                <a:cs typeface="Times New Roman Bold"/>
                <a:sym typeface="Times New Roman Bold"/>
              </a:rPr>
              <a:t>2.5. Database Schema</a:t>
            </a:r>
          </a:p>
        </p:txBody>
      </p:sp>
      <p:grpSp>
        <p:nvGrpSpPr>
          <p:cNvPr name="Group 4" id="4"/>
          <p:cNvGrpSpPr/>
          <p:nvPr/>
        </p:nvGrpSpPr>
        <p:grpSpPr>
          <a:xfrm rot="0">
            <a:off x="21002" y="6952687"/>
            <a:ext cx="9753600" cy="354526"/>
            <a:chOff x="0" y="0"/>
            <a:chExt cx="3612444" cy="131306"/>
          </a:xfrm>
        </p:grpSpPr>
        <p:sp>
          <p:nvSpPr>
            <p:cNvPr name="Freeform 5" id="5"/>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6" id="6"/>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7" id="7"/>
          <p:cNvGrpSpPr/>
          <p:nvPr/>
        </p:nvGrpSpPr>
        <p:grpSpPr>
          <a:xfrm rot="0">
            <a:off x="9022079" y="6583679"/>
            <a:ext cx="597668" cy="546260"/>
            <a:chOff x="0" y="0"/>
            <a:chExt cx="796891" cy="728347"/>
          </a:xfrm>
        </p:grpSpPr>
        <p:grpSp>
          <p:nvGrpSpPr>
            <p:cNvPr name="Group 8" id="8"/>
            <p:cNvGrpSpPr/>
            <p:nvPr/>
          </p:nvGrpSpPr>
          <p:grpSpPr>
            <a:xfrm rot="0">
              <a:off x="0" y="0"/>
              <a:ext cx="796891" cy="728347"/>
              <a:chOff x="0" y="0"/>
              <a:chExt cx="796891" cy="728347"/>
            </a:xfrm>
          </p:grpSpPr>
          <p:sp>
            <p:nvSpPr>
              <p:cNvPr name="Freeform 9" id="9"/>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0" id="10"/>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14</a:t>
              </a:r>
            </a:p>
          </p:txBody>
        </p:sp>
      </p:grpSp>
      <p:sp>
        <p:nvSpPr>
          <p:cNvPr name="Freeform 11" id="11"/>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3" id="13"/>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6" id="16"/>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8" id="18"/>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0" id="20"/>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02" y="6952687"/>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15</a:t>
              </a:r>
            </a:p>
          </p:txBody>
        </p:sp>
      </p:grpSp>
      <p:sp>
        <p:nvSpPr>
          <p:cNvPr name="Freeform 9" id="9"/>
          <p:cNvSpPr/>
          <p:nvPr/>
        </p:nvSpPr>
        <p:spPr>
          <a:xfrm flipH="false" flipV="false" rot="0">
            <a:off x="569565" y="1068215"/>
            <a:ext cx="8452514" cy="5543440"/>
          </a:xfrm>
          <a:custGeom>
            <a:avLst/>
            <a:gdLst/>
            <a:ahLst/>
            <a:cxnLst/>
            <a:rect r="r" b="b" t="t" l="l"/>
            <a:pathLst>
              <a:path h="5543440" w="8452514">
                <a:moveTo>
                  <a:pt x="0" y="0"/>
                </a:moveTo>
                <a:lnTo>
                  <a:pt x="8452514" y="0"/>
                </a:lnTo>
                <a:lnTo>
                  <a:pt x="8452514" y="5543440"/>
                </a:lnTo>
                <a:lnTo>
                  <a:pt x="0" y="5543440"/>
                </a:lnTo>
                <a:lnTo>
                  <a:pt x="0" y="0"/>
                </a:lnTo>
                <a:close/>
              </a:path>
            </a:pathLst>
          </a:custGeom>
          <a:blipFill>
            <a:blip r:embed="rId2"/>
            <a:stretch>
              <a:fillRect l="0" t="0" r="0" b="0"/>
            </a:stretch>
          </a:blipFill>
        </p:spPr>
      </p:sp>
      <p:sp>
        <p:nvSpPr>
          <p:cNvPr name="TextBox 10" id="10"/>
          <p:cNvSpPr txBox="true"/>
          <p:nvPr/>
        </p:nvSpPr>
        <p:spPr>
          <a:xfrm rot="0">
            <a:off x="250466" y="680932"/>
            <a:ext cx="6022759"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2.6. Architecture diagram of SSO system</a:t>
            </a:r>
          </a:p>
        </p:txBody>
      </p:sp>
      <p:sp>
        <p:nvSpPr>
          <p:cNvPr name="Freeform 11" id="11"/>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3" id="13"/>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6" id="16"/>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8" id="18"/>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0" id="20"/>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02" y="6952687"/>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173402" y="7105087"/>
            <a:ext cx="9753600" cy="354526"/>
            <a:chOff x="0" y="0"/>
            <a:chExt cx="3612444" cy="131306"/>
          </a:xfrm>
        </p:grpSpPr>
        <p:sp>
          <p:nvSpPr>
            <p:cNvPr name="Freeform 6" id="6"/>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7" id="7"/>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8" id="8"/>
          <p:cNvGrpSpPr/>
          <p:nvPr/>
        </p:nvGrpSpPr>
        <p:grpSpPr>
          <a:xfrm rot="0">
            <a:off x="9022079" y="6583679"/>
            <a:ext cx="597668" cy="546260"/>
            <a:chOff x="0" y="0"/>
            <a:chExt cx="796891" cy="728347"/>
          </a:xfrm>
        </p:grpSpPr>
        <p:grpSp>
          <p:nvGrpSpPr>
            <p:cNvPr name="Group 9" id="9"/>
            <p:cNvGrpSpPr/>
            <p:nvPr/>
          </p:nvGrpSpPr>
          <p:grpSpPr>
            <a:xfrm rot="0">
              <a:off x="0" y="0"/>
              <a:ext cx="796891" cy="728347"/>
              <a:chOff x="0" y="0"/>
              <a:chExt cx="796891" cy="728347"/>
            </a:xfrm>
          </p:grpSpPr>
          <p:sp>
            <p:nvSpPr>
              <p:cNvPr name="Freeform 10" id="10"/>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1" id="11"/>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16</a:t>
              </a:r>
            </a:p>
          </p:txBody>
        </p:sp>
      </p:grpSp>
      <p:sp>
        <p:nvSpPr>
          <p:cNvPr name="Freeform 12" id="12"/>
          <p:cNvSpPr/>
          <p:nvPr/>
        </p:nvSpPr>
        <p:spPr>
          <a:xfrm flipH="false" flipV="false" rot="0">
            <a:off x="731520" y="1169822"/>
            <a:ext cx="8110035" cy="5582407"/>
          </a:xfrm>
          <a:custGeom>
            <a:avLst/>
            <a:gdLst/>
            <a:ahLst/>
            <a:cxnLst/>
            <a:rect r="r" b="b" t="t" l="l"/>
            <a:pathLst>
              <a:path h="5582407" w="8110035">
                <a:moveTo>
                  <a:pt x="0" y="0"/>
                </a:moveTo>
                <a:lnTo>
                  <a:pt x="8110035" y="0"/>
                </a:lnTo>
                <a:lnTo>
                  <a:pt x="8110035" y="5582408"/>
                </a:lnTo>
                <a:lnTo>
                  <a:pt x="0" y="5582408"/>
                </a:lnTo>
                <a:lnTo>
                  <a:pt x="0" y="0"/>
                </a:lnTo>
                <a:close/>
              </a:path>
            </a:pathLst>
          </a:custGeom>
          <a:blipFill>
            <a:blip r:embed="rId2"/>
            <a:stretch>
              <a:fillRect l="0" t="0" r="0" b="0"/>
            </a:stretch>
          </a:blipFill>
        </p:spPr>
      </p:sp>
      <p:sp>
        <p:nvSpPr>
          <p:cNvPr name="TextBox 13" id="13"/>
          <p:cNvSpPr txBox="true"/>
          <p:nvPr/>
        </p:nvSpPr>
        <p:spPr>
          <a:xfrm rot="0">
            <a:off x="519677" y="757106"/>
            <a:ext cx="3966215"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2.7. Architecture diagram of DevOps</a:t>
            </a:r>
          </a:p>
        </p:txBody>
      </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4009" y="1837788"/>
            <a:ext cx="789782" cy="841822"/>
          </a:xfrm>
          <a:custGeom>
            <a:avLst/>
            <a:gdLst/>
            <a:ahLst/>
            <a:cxnLst/>
            <a:rect r="r" b="b" t="t" l="l"/>
            <a:pathLst>
              <a:path h="841822" w="789782">
                <a:moveTo>
                  <a:pt x="0" y="0"/>
                </a:moveTo>
                <a:lnTo>
                  <a:pt x="789782" y="0"/>
                </a:lnTo>
                <a:lnTo>
                  <a:pt x="789782" y="841822"/>
                </a:lnTo>
                <a:lnTo>
                  <a:pt x="0" y="841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27349" y="1748555"/>
            <a:ext cx="649562" cy="903739"/>
          </a:xfrm>
          <a:custGeom>
            <a:avLst/>
            <a:gdLst/>
            <a:ahLst/>
            <a:cxnLst/>
            <a:rect r="r" b="b" t="t" l="l"/>
            <a:pathLst>
              <a:path h="903739" w="649562">
                <a:moveTo>
                  <a:pt x="0" y="0"/>
                </a:moveTo>
                <a:lnTo>
                  <a:pt x="649562" y="0"/>
                </a:lnTo>
                <a:lnTo>
                  <a:pt x="649562" y="903739"/>
                </a:lnTo>
                <a:lnTo>
                  <a:pt x="0" y="903739"/>
                </a:lnTo>
                <a:lnTo>
                  <a:pt x="0" y="0"/>
                </a:lnTo>
                <a:close/>
              </a:path>
            </a:pathLst>
          </a:custGeom>
          <a:blipFill>
            <a:blip r:embed="rId4"/>
            <a:stretch>
              <a:fillRect l="0" t="0" r="0" b="0"/>
            </a:stretch>
          </a:blipFill>
        </p:spPr>
      </p:sp>
      <p:grpSp>
        <p:nvGrpSpPr>
          <p:cNvPr name="Group 4" id="4"/>
          <p:cNvGrpSpPr/>
          <p:nvPr/>
        </p:nvGrpSpPr>
        <p:grpSpPr>
          <a:xfrm rot="0">
            <a:off x="10" y="6927824"/>
            <a:ext cx="9753600" cy="387376"/>
            <a:chOff x="0" y="0"/>
            <a:chExt cx="3612444" cy="143473"/>
          </a:xfrm>
        </p:grpSpPr>
        <p:sp>
          <p:nvSpPr>
            <p:cNvPr name="Freeform 5" id="5"/>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6" id="6"/>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7" id="7"/>
          <p:cNvGrpSpPr/>
          <p:nvPr/>
        </p:nvGrpSpPr>
        <p:grpSpPr>
          <a:xfrm rot="0">
            <a:off x="9022079" y="6583679"/>
            <a:ext cx="597668" cy="546260"/>
            <a:chOff x="0" y="0"/>
            <a:chExt cx="796891" cy="728347"/>
          </a:xfrm>
        </p:grpSpPr>
        <p:grpSp>
          <p:nvGrpSpPr>
            <p:cNvPr name="Group 8" id="8"/>
            <p:cNvGrpSpPr/>
            <p:nvPr/>
          </p:nvGrpSpPr>
          <p:grpSpPr>
            <a:xfrm rot="0">
              <a:off x="0" y="0"/>
              <a:ext cx="796891" cy="728347"/>
              <a:chOff x="0" y="0"/>
              <a:chExt cx="796891" cy="728347"/>
            </a:xfrm>
          </p:grpSpPr>
          <p:sp>
            <p:nvSpPr>
              <p:cNvPr name="Freeform 9" id="9"/>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0" id="10"/>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17</a:t>
              </a:r>
            </a:p>
          </p:txBody>
        </p:sp>
      </p:grpSp>
      <p:sp>
        <p:nvSpPr>
          <p:cNvPr name="Freeform 11" id="11"/>
          <p:cNvSpPr/>
          <p:nvPr/>
        </p:nvSpPr>
        <p:spPr>
          <a:xfrm flipH="false" flipV="false" rot="0">
            <a:off x="3703171" y="3758896"/>
            <a:ext cx="1173639" cy="434246"/>
          </a:xfrm>
          <a:custGeom>
            <a:avLst/>
            <a:gdLst/>
            <a:ahLst/>
            <a:cxnLst/>
            <a:rect r="r" b="b" t="t" l="l"/>
            <a:pathLst>
              <a:path h="434246" w="1173639">
                <a:moveTo>
                  <a:pt x="0" y="0"/>
                </a:moveTo>
                <a:lnTo>
                  <a:pt x="1173639" y="0"/>
                </a:lnTo>
                <a:lnTo>
                  <a:pt x="1173639" y="434247"/>
                </a:lnTo>
                <a:lnTo>
                  <a:pt x="0" y="434247"/>
                </a:lnTo>
                <a:lnTo>
                  <a:pt x="0" y="0"/>
                </a:lnTo>
                <a:close/>
              </a:path>
            </a:pathLst>
          </a:custGeom>
          <a:blipFill>
            <a:blip r:embed="rId5"/>
            <a:stretch>
              <a:fillRect l="0" t="0" r="0" b="0"/>
            </a:stretch>
          </a:blipFill>
        </p:spPr>
      </p:sp>
      <p:sp>
        <p:nvSpPr>
          <p:cNvPr name="Freeform 12" id="12"/>
          <p:cNvSpPr/>
          <p:nvPr/>
        </p:nvSpPr>
        <p:spPr>
          <a:xfrm flipH="false" flipV="false" rot="0">
            <a:off x="5373294" y="3592685"/>
            <a:ext cx="867269" cy="642406"/>
          </a:xfrm>
          <a:custGeom>
            <a:avLst/>
            <a:gdLst/>
            <a:ahLst/>
            <a:cxnLst/>
            <a:rect r="r" b="b" t="t" l="l"/>
            <a:pathLst>
              <a:path h="642406" w="867269">
                <a:moveTo>
                  <a:pt x="0" y="0"/>
                </a:moveTo>
                <a:lnTo>
                  <a:pt x="867269" y="0"/>
                </a:lnTo>
                <a:lnTo>
                  <a:pt x="867269" y="642405"/>
                </a:lnTo>
                <a:lnTo>
                  <a:pt x="0" y="642405"/>
                </a:lnTo>
                <a:lnTo>
                  <a:pt x="0" y="0"/>
                </a:lnTo>
                <a:close/>
              </a:path>
            </a:pathLst>
          </a:custGeom>
          <a:blipFill>
            <a:blip r:embed="rId6"/>
            <a:stretch>
              <a:fillRect l="0" t="0" r="0" b="0"/>
            </a:stretch>
          </a:blipFill>
        </p:spPr>
      </p:sp>
      <p:sp>
        <p:nvSpPr>
          <p:cNvPr name="Freeform 13" id="13"/>
          <p:cNvSpPr/>
          <p:nvPr/>
        </p:nvSpPr>
        <p:spPr>
          <a:xfrm flipH="false" flipV="false" rot="0">
            <a:off x="549927" y="3338468"/>
            <a:ext cx="801348" cy="899129"/>
          </a:xfrm>
          <a:custGeom>
            <a:avLst/>
            <a:gdLst/>
            <a:ahLst/>
            <a:cxnLst/>
            <a:rect r="r" b="b" t="t" l="l"/>
            <a:pathLst>
              <a:path h="899129" w="801348">
                <a:moveTo>
                  <a:pt x="0" y="0"/>
                </a:moveTo>
                <a:lnTo>
                  <a:pt x="801348" y="0"/>
                </a:lnTo>
                <a:lnTo>
                  <a:pt x="801348" y="899128"/>
                </a:lnTo>
                <a:lnTo>
                  <a:pt x="0" y="899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8130446" y="1801343"/>
            <a:ext cx="850950" cy="850950"/>
          </a:xfrm>
          <a:custGeom>
            <a:avLst/>
            <a:gdLst/>
            <a:ahLst/>
            <a:cxnLst/>
            <a:rect r="r" b="b" t="t" l="l"/>
            <a:pathLst>
              <a:path h="850950" w="850950">
                <a:moveTo>
                  <a:pt x="0" y="0"/>
                </a:moveTo>
                <a:lnTo>
                  <a:pt x="850951" y="0"/>
                </a:lnTo>
                <a:lnTo>
                  <a:pt x="850951" y="850951"/>
                </a:lnTo>
                <a:lnTo>
                  <a:pt x="0" y="8509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2008917" y="3414913"/>
            <a:ext cx="939967" cy="939967"/>
          </a:xfrm>
          <a:custGeom>
            <a:avLst/>
            <a:gdLst/>
            <a:ahLst/>
            <a:cxnLst/>
            <a:rect r="r" b="b" t="t" l="l"/>
            <a:pathLst>
              <a:path h="939967" w="939967">
                <a:moveTo>
                  <a:pt x="0" y="0"/>
                </a:moveTo>
                <a:lnTo>
                  <a:pt x="939967" y="0"/>
                </a:lnTo>
                <a:lnTo>
                  <a:pt x="939967" y="939968"/>
                </a:lnTo>
                <a:lnTo>
                  <a:pt x="0" y="9399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5361096" y="1818965"/>
            <a:ext cx="879468" cy="879468"/>
          </a:xfrm>
          <a:custGeom>
            <a:avLst/>
            <a:gdLst/>
            <a:ahLst/>
            <a:cxnLst/>
            <a:rect r="r" b="b" t="t" l="l"/>
            <a:pathLst>
              <a:path h="879468" w="879468">
                <a:moveTo>
                  <a:pt x="0" y="0"/>
                </a:moveTo>
                <a:lnTo>
                  <a:pt x="879467" y="0"/>
                </a:lnTo>
                <a:lnTo>
                  <a:pt x="879467" y="879468"/>
                </a:lnTo>
                <a:lnTo>
                  <a:pt x="0" y="879468"/>
                </a:lnTo>
                <a:lnTo>
                  <a:pt x="0" y="0"/>
                </a:lnTo>
                <a:close/>
              </a:path>
            </a:pathLst>
          </a:custGeom>
          <a:blipFill>
            <a:blip r:embed="rId13"/>
            <a:stretch>
              <a:fillRect l="0" t="0" r="0" b="0"/>
            </a:stretch>
          </a:blipFill>
        </p:spPr>
      </p:sp>
      <p:sp>
        <p:nvSpPr>
          <p:cNvPr name="Freeform 17" id="17"/>
          <p:cNvSpPr/>
          <p:nvPr/>
        </p:nvSpPr>
        <p:spPr>
          <a:xfrm flipH="false" flipV="false" rot="0">
            <a:off x="549927" y="1617542"/>
            <a:ext cx="1034751" cy="1034751"/>
          </a:xfrm>
          <a:custGeom>
            <a:avLst/>
            <a:gdLst/>
            <a:ahLst/>
            <a:cxnLst/>
            <a:rect r="r" b="b" t="t" l="l"/>
            <a:pathLst>
              <a:path h="1034751" w="1034751">
                <a:moveTo>
                  <a:pt x="0" y="0"/>
                </a:moveTo>
                <a:lnTo>
                  <a:pt x="1034751" y="0"/>
                </a:lnTo>
                <a:lnTo>
                  <a:pt x="1034751" y="1034752"/>
                </a:lnTo>
                <a:lnTo>
                  <a:pt x="0" y="1034752"/>
                </a:lnTo>
                <a:lnTo>
                  <a:pt x="0" y="0"/>
                </a:lnTo>
                <a:close/>
              </a:path>
            </a:pathLst>
          </a:custGeom>
          <a:blipFill>
            <a:blip r:embed="rId14"/>
            <a:stretch>
              <a:fillRect l="0" t="0" r="0" b="0"/>
            </a:stretch>
          </a:blipFill>
        </p:spPr>
      </p:sp>
      <p:sp>
        <p:nvSpPr>
          <p:cNvPr name="Freeform 18" id="18"/>
          <p:cNvSpPr/>
          <p:nvPr/>
        </p:nvSpPr>
        <p:spPr>
          <a:xfrm flipH="false" flipV="false" rot="0">
            <a:off x="6721297" y="3476983"/>
            <a:ext cx="861417" cy="760613"/>
          </a:xfrm>
          <a:custGeom>
            <a:avLst/>
            <a:gdLst/>
            <a:ahLst/>
            <a:cxnLst/>
            <a:rect r="r" b="b" t="t" l="l"/>
            <a:pathLst>
              <a:path h="760613" w="861417">
                <a:moveTo>
                  <a:pt x="0" y="0"/>
                </a:moveTo>
                <a:lnTo>
                  <a:pt x="861417" y="0"/>
                </a:lnTo>
                <a:lnTo>
                  <a:pt x="861417" y="760613"/>
                </a:lnTo>
                <a:lnTo>
                  <a:pt x="0" y="760613"/>
                </a:lnTo>
                <a:lnTo>
                  <a:pt x="0" y="0"/>
                </a:lnTo>
                <a:close/>
              </a:path>
            </a:pathLst>
          </a:custGeom>
          <a:blipFill>
            <a:blip r:embed="rId15"/>
            <a:stretch>
              <a:fillRect l="0" t="0" r="0" b="0"/>
            </a:stretch>
          </a:blipFill>
        </p:spPr>
      </p:sp>
      <p:sp>
        <p:nvSpPr>
          <p:cNvPr name="Freeform 19" id="19"/>
          <p:cNvSpPr/>
          <p:nvPr/>
        </p:nvSpPr>
        <p:spPr>
          <a:xfrm flipH="false" flipV="false" rot="0">
            <a:off x="8078014" y="3357124"/>
            <a:ext cx="957035" cy="880472"/>
          </a:xfrm>
          <a:custGeom>
            <a:avLst/>
            <a:gdLst/>
            <a:ahLst/>
            <a:cxnLst/>
            <a:rect r="r" b="b" t="t" l="l"/>
            <a:pathLst>
              <a:path h="880472" w="957035">
                <a:moveTo>
                  <a:pt x="0" y="0"/>
                </a:moveTo>
                <a:lnTo>
                  <a:pt x="957035" y="0"/>
                </a:lnTo>
                <a:lnTo>
                  <a:pt x="957035" y="880472"/>
                </a:lnTo>
                <a:lnTo>
                  <a:pt x="0" y="880472"/>
                </a:lnTo>
                <a:lnTo>
                  <a:pt x="0" y="0"/>
                </a:lnTo>
                <a:close/>
              </a:path>
            </a:pathLst>
          </a:custGeom>
          <a:blipFill>
            <a:blip r:embed="rId16"/>
            <a:stretch>
              <a:fillRect l="0" t="0" r="0" b="0"/>
            </a:stretch>
          </a:blipFill>
        </p:spPr>
      </p:sp>
      <p:sp>
        <p:nvSpPr>
          <p:cNvPr name="Freeform 20" id="20"/>
          <p:cNvSpPr/>
          <p:nvPr/>
        </p:nvSpPr>
        <p:spPr>
          <a:xfrm flipH="false" flipV="false" rot="0">
            <a:off x="2041220" y="4990459"/>
            <a:ext cx="877733" cy="870294"/>
          </a:xfrm>
          <a:custGeom>
            <a:avLst/>
            <a:gdLst/>
            <a:ahLst/>
            <a:cxnLst/>
            <a:rect r="r" b="b" t="t" l="l"/>
            <a:pathLst>
              <a:path h="870294" w="877733">
                <a:moveTo>
                  <a:pt x="0" y="0"/>
                </a:moveTo>
                <a:lnTo>
                  <a:pt x="877733" y="0"/>
                </a:lnTo>
                <a:lnTo>
                  <a:pt x="877733" y="870294"/>
                </a:lnTo>
                <a:lnTo>
                  <a:pt x="0" y="870294"/>
                </a:lnTo>
                <a:lnTo>
                  <a:pt x="0" y="0"/>
                </a:lnTo>
                <a:close/>
              </a:path>
            </a:pathLst>
          </a:custGeom>
          <a:blipFill>
            <a:blip r:embed="rId17"/>
            <a:stretch>
              <a:fillRect l="0" t="0" r="0" b="0"/>
            </a:stretch>
          </a:blipFill>
        </p:spPr>
      </p:sp>
      <p:sp>
        <p:nvSpPr>
          <p:cNvPr name="Freeform 21" id="21"/>
          <p:cNvSpPr/>
          <p:nvPr/>
        </p:nvSpPr>
        <p:spPr>
          <a:xfrm flipH="false" flipV="false" rot="0">
            <a:off x="3523459" y="4965996"/>
            <a:ext cx="919220" cy="919220"/>
          </a:xfrm>
          <a:custGeom>
            <a:avLst/>
            <a:gdLst/>
            <a:ahLst/>
            <a:cxnLst/>
            <a:rect r="r" b="b" t="t" l="l"/>
            <a:pathLst>
              <a:path h="919220" w="919220">
                <a:moveTo>
                  <a:pt x="0" y="0"/>
                </a:moveTo>
                <a:lnTo>
                  <a:pt x="919219" y="0"/>
                </a:lnTo>
                <a:lnTo>
                  <a:pt x="919219" y="919220"/>
                </a:lnTo>
                <a:lnTo>
                  <a:pt x="0" y="919220"/>
                </a:lnTo>
                <a:lnTo>
                  <a:pt x="0" y="0"/>
                </a:lnTo>
                <a:close/>
              </a:path>
            </a:pathLst>
          </a:custGeom>
          <a:blipFill>
            <a:blip r:embed="rId18"/>
            <a:stretch>
              <a:fillRect l="0" t="0" r="0" b="0"/>
            </a:stretch>
          </a:blipFill>
        </p:spPr>
      </p:sp>
      <p:sp>
        <p:nvSpPr>
          <p:cNvPr name="Freeform 22" id="22"/>
          <p:cNvSpPr/>
          <p:nvPr/>
        </p:nvSpPr>
        <p:spPr>
          <a:xfrm flipH="false" flipV="false" rot="0">
            <a:off x="5127250" y="5075852"/>
            <a:ext cx="1102019" cy="699508"/>
          </a:xfrm>
          <a:custGeom>
            <a:avLst/>
            <a:gdLst/>
            <a:ahLst/>
            <a:cxnLst/>
            <a:rect r="r" b="b" t="t" l="l"/>
            <a:pathLst>
              <a:path h="699508" w="1102019">
                <a:moveTo>
                  <a:pt x="0" y="0"/>
                </a:moveTo>
                <a:lnTo>
                  <a:pt x="1102019" y="0"/>
                </a:lnTo>
                <a:lnTo>
                  <a:pt x="1102019" y="699508"/>
                </a:lnTo>
                <a:lnTo>
                  <a:pt x="0" y="699508"/>
                </a:lnTo>
                <a:lnTo>
                  <a:pt x="0" y="0"/>
                </a:lnTo>
                <a:close/>
              </a:path>
            </a:pathLst>
          </a:custGeom>
          <a:blipFill>
            <a:blip r:embed="rId19"/>
            <a:stretch>
              <a:fillRect l="0" t="0" r="0" b="0"/>
            </a:stretch>
          </a:blipFill>
        </p:spPr>
      </p:sp>
      <p:sp>
        <p:nvSpPr>
          <p:cNvPr name="Freeform 23" id="23"/>
          <p:cNvSpPr/>
          <p:nvPr/>
        </p:nvSpPr>
        <p:spPr>
          <a:xfrm flipH="false" flipV="false" rot="0">
            <a:off x="6864588" y="5011878"/>
            <a:ext cx="873338" cy="873338"/>
          </a:xfrm>
          <a:custGeom>
            <a:avLst/>
            <a:gdLst/>
            <a:ahLst/>
            <a:cxnLst/>
            <a:rect r="r" b="b" t="t" l="l"/>
            <a:pathLst>
              <a:path h="873338" w="873338">
                <a:moveTo>
                  <a:pt x="0" y="0"/>
                </a:moveTo>
                <a:lnTo>
                  <a:pt x="873338" y="0"/>
                </a:lnTo>
                <a:lnTo>
                  <a:pt x="873338" y="873338"/>
                </a:lnTo>
                <a:lnTo>
                  <a:pt x="0" y="873338"/>
                </a:lnTo>
                <a:lnTo>
                  <a:pt x="0" y="0"/>
                </a:lnTo>
                <a:close/>
              </a:path>
            </a:pathLst>
          </a:custGeom>
          <a:blipFill>
            <a:blip r:embed="rId20"/>
            <a:stretch>
              <a:fillRect l="0" t="0" r="0" b="0"/>
            </a:stretch>
          </a:blipFill>
        </p:spPr>
      </p:sp>
      <p:sp>
        <p:nvSpPr>
          <p:cNvPr name="Freeform 24" id="24"/>
          <p:cNvSpPr/>
          <p:nvPr/>
        </p:nvSpPr>
        <p:spPr>
          <a:xfrm flipH="false" flipV="false" rot="0">
            <a:off x="8212715" y="5075852"/>
            <a:ext cx="809364" cy="809364"/>
          </a:xfrm>
          <a:custGeom>
            <a:avLst/>
            <a:gdLst/>
            <a:ahLst/>
            <a:cxnLst/>
            <a:rect r="r" b="b" t="t" l="l"/>
            <a:pathLst>
              <a:path h="809364" w="809364">
                <a:moveTo>
                  <a:pt x="0" y="0"/>
                </a:moveTo>
                <a:lnTo>
                  <a:pt x="809364" y="0"/>
                </a:lnTo>
                <a:lnTo>
                  <a:pt x="809364" y="809364"/>
                </a:lnTo>
                <a:lnTo>
                  <a:pt x="0" y="809364"/>
                </a:lnTo>
                <a:lnTo>
                  <a:pt x="0" y="0"/>
                </a:lnTo>
                <a:close/>
              </a:path>
            </a:pathLst>
          </a:custGeom>
          <a:blipFill>
            <a:blip r:embed="rId21"/>
            <a:stretch>
              <a:fillRect l="0" t="0" r="0" b="0"/>
            </a:stretch>
          </a:blipFill>
        </p:spPr>
      </p:sp>
      <p:sp>
        <p:nvSpPr>
          <p:cNvPr name="Freeform 25" id="25"/>
          <p:cNvSpPr/>
          <p:nvPr/>
        </p:nvSpPr>
        <p:spPr>
          <a:xfrm flipH="false" flipV="false" rot="0">
            <a:off x="613885" y="4992611"/>
            <a:ext cx="935823" cy="935823"/>
          </a:xfrm>
          <a:custGeom>
            <a:avLst/>
            <a:gdLst/>
            <a:ahLst/>
            <a:cxnLst/>
            <a:rect r="r" b="b" t="t" l="l"/>
            <a:pathLst>
              <a:path h="935823" w="935823">
                <a:moveTo>
                  <a:pt x="0" y="0"/>
                </a:moveTo>
                <a:lnTo>
                  <a:pt x="935822" y="0"/>
                </a:lnTo>
                <a:lnTo>
                  <a:pt x="935822" y="935822"/>
                </a:lnTo>
                <a:lnTo>
                  <a:pt x="0" y="935822"/>
                </a:lnTo>
                <a:lnTo>
                  <a:pt x="0" y="0"/>
                </a:lnTo>
                <a:close/>
              </a:path>
            </a:pathLst>
          </a:custGeom>
          <a:blipFill>
            <a:blip r:embed="rId22"/>
            <a:stretch>
              <a:fillRect l="0" t="0" r="0" b="0"/>
            </a:stretch>
          </a:blipFill>
        </p:spPr>
      </p:sp>
      <p:sp>
        <p:nvSpPr>
          <p:cNvPr name="Freeform 26" id="26"/>
          <p:cNvSpPr/>
          <p:nvPr/>
        </p:nvSpPr>
        <p:spPr>
          <a:xfrm flipH="false" flipV="false" rot="0">
            <a:off x="3704089" y="1702416"/>
            <a:ext cx="996017" cy="996017"/>
          </a:xfrm>
          <a:custGeom>
            <a:avLst/>
            <a:gdLst/>
            <a:ahLst/>
            <a:cxnLst/>
            <a:rect r="r" b="b" t="t" l="l"/>
            <a:pathLst>
              <a:path h="996017" w="996017">
                <a:moveTo>
                  <a:pt x="0" y="0"/>
                </a:moveTo>
                <a:lnTo>
                  <a:pt x="996017" y="0"/>
                </a:lnTo>
                <a:lnTo>
                  <a:pt x="996017" y="996017"/>
                </a:lnTo>
                <a:lnTo>
                  <a:pt x="0" y="996017"/>
                </a:lnTo>
                <a:lnTo>
                  <a:pt x="0" y="0"/>
                </a:lnTo>
                <a:close/>
              </a:path>
            </a:pathLst>
          </a:custGeom>
          <a:blipFill>
            <a:blip r:embed="rId23"/>
            <a:stretch>
              <a:fillRect l="-45510" t="0" r="-45510" b="0"/>
            </a:stretch>
          </a:blipFill>
        </p:spPr>
      </p:sp>
      <p:sp>
        <p:nvSpPr>
          <p:cNvPr name="TextBox 27" id="27"/>
          <p:cNvSpPr txBox="true"/>
          <p:nvPr/>
        </p:nvSpPr>
        <p:spPr>
          <a:xfrm rot="0">
            <a:off x="506814" y="902890"/>
            <a:ext cx="3935864"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2.8.Choice of Technologies and Tools</a:t>
            </a:r>
          </a:p>
        </p:txBody>
      </p:sp>
      <p:sp>
        <p:nvSpPr>
          <p:cNvPr name="TextBox 28" id="28"/>
          <p:cNvSpPr txBox="true"/>
          <p:nvPr/>
        </p:nvSpPr>
        <p:spPr>
          <a:xfrm rot="0">
            <a:off x="731520" y="2716803"/>
            <a:ext cx="724346"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Keycloak</a:t>
            </a:r>
          </a:p>
        </p:txBody>
      </p:sp>
      <p:sp>
        <p:nvSpPr>
          <p:cNvPr name="TextBox 29" id="29"/>
          <p:cNvSpPr txBox="true"/>
          <p:nvPr/>
        </p:nvSpPr>
        <p:spPr>
          <a:xfrm rot="0">
            <a:off x="2177897" y="2716803"/>
            <a:ext cx="627757"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Angular</a:t>
            </a:r>
          </a:p>
        </p:txBody>
      </p:sp>
      <p:sp>
        <p:nvSpPr>
          <p:cNvPr name="TextBox 30" id="30"/>
          <p:cNvSpPr txBox="true"/>
          <p:nvPr/>
        </p:nvSpPr>
        <p:spPr>
          <a:xfrm rot="0">
            <a:off x="3905274" y="2716803"/>
            <a:ext cx="566812"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Docker</a:t>
            </a:r>
          </a:p>
        </p:txBody>
      </p:sp>
      <p:sp>
        <p:nvSpPr>
          <p:cNvPr name="TextBox 31" id="31"/>
          <p:cNvSpPr txBox="true"/>
          <p:nvPr/>
        </p:nvSpPr>
        <p:spPr>
          <a:xfrm rot="0">
            <a:off x="5571706" y="2701188"/>
            <a:ext cx="470446"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Nginx</a:t>
            </a:r>
          </a:p>
        </p:txBody>
      </p:sp>
      <p:sp>
        <p:nvSpPr>
          <p:cNvPr name="TextBox 32" id="32"/>
          <p:cNvSpPr txBox="true"/>
          <p:nvPr/>
        </p:nvSpPr>
        <p:spPr>
          <a:xfrm rot="0">
            <a:off x="6868599" y="2701188"/>
            <a:ext cx="566812"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Jenkins</a:t>
            </a:r>
          </a:p>
        </p:txBody>
      </p:sp>
      <p:sp>
        <p:nvSpPr>
          <p:cNvPr name="TextBox 33" id="33"/>
          <p:cNvSpPr txBox="true"/>
          <p:nvPr/>
        </p:nvSpPr>
        <p:spPr>
          <a:xfrm rot="0">
            <a:off x="8264086" y="2705739"/>
            <a:ext cx="618753"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MySQL</a:t>
            </a:r>
          </a:p>
        </p:txBody>
      </p:sp>
      <p:sp>
        <p:nvSpPr>
          <p:cNvPr name="TextBox 34" id="34"/>
          <p:cNvSpPr txBox="true"/>
          <p:nvPr/>
        </p:nvSpPr>
        <p:spPr>
          <a:xfrm rot="0">
            <a:off x="631656" y="4370946"/>
            <a:ext cx="824210"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MongoDB</a:t>
            </a:r>
          </a:p>
        </p:txBody>
      </p:sp>
      <p:sp>
        <p:nvSpPr>
          <p:cNvPr name="TextBox 35" id="35"/>
          <p:cNvSpPr txBox="true"/>
          <p:nvPr/>
        </p:nvSpPr>
        <p:spPr>
          <a:xfrm rot="0">
            <a:off x="1927078" y="4370946"/>
            <a:ext cx="1390873"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Visual studio code</a:t>
            </a:r>
          </a:p>
        </p:txBody>
      </p:sp>
      <p:sp>
        <p:nvSpPr>
          <p:cNvPr name="TextBox 36" id="36"/>
          <p:cNvSpPr txBox="true"/>
          <p:nvPr/>
        </p:nvSpPr>
        <p:spPr>
          <a:xfrm rot="0">
            <a:off x="4186965" y="4370946"/>
            <a:ext cx="387102"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SSH </a:t>
            </a:r>
          </a:p>
        </p:txBody>
      </p:sp>
      <p:sp>
        <p:nvSpPr>
          <p:cNvPr name="TextBox 37" id="37"/>
          <p:cNvSpPr txBox="true"/>
          <p:nvPr/>
        </p:nvSpPr>
        <p:spPr>
          <a:xfrm rot="0">
            <a:off x="5493906" y="4391957"/>
            <a:ext cx="626046"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Termius</a:t>
            </a:r>
          </a:p>
        </p:txBody>
      </p:sp>
      <p:sp>
        <p:nvSpPr>
          <p:cNvPr name="TextBox 38" id="38"/>
          <p:cNvSpPr txBox="true"/>
          <p:nvPr/>
        </p:nvSpPr>
        <p:spPr>
          <a:xfrm rot="0">
            <a:off x="6721421" y="4391957"/>
            <a:ext cx="861417"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SourceTree</a:t>
            </a:r>
          </a:p>
        </p:txBody>
      </p:sp>
      <p:sp>
        <p:nvSpPr>
          <p:cNvPr name="TextBox 39" id="39"/>
          <p:cNvSpPr txBox="true"/>
          <p:nvPr/>
        </p:nvSpPr>
        <p:spPr>
          <a:xfrm rot="0">
            <a:off x="8276846" y="4391957"/>
            <a:ext cx="559371"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GitLab</a:t>
            </a:r>
          </a:p>
        </p:txBody>
      </p:sp>
      <p:sp>
        <p:nvSpPr>
          <p:cNvPr name="TextBox 40" id="40"/>
          <p:cNvSpPr txBox="true"/>
          <p:nvPr/>
        </p:nvSpPr>
        <p:spPr>
          <a:xfrm rot="0">
            <a:off x="2041220" y="6110160"/>
            <a:ext cx="1052140"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Digital Ocean</a:t>
            </a:r>
          </a:p>
        </p:txBody>
      </p:sp>
      <p:sp>
        <p:nvSpPr>
          <p:cNvPr name="TextBox 41" id="41"/>
          <p:cNvSpPr txBox="true"/>
          <p:nvPr/>
        </p:nvSpPr>
        <p:spPr>
          <a:xfrm rot="0">
            <a:off x="3669190" y="6110160"/>
            <a:ext cx="666527"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Postman</a:t>
            </a:r>
          </a:p>
        </p:txBody>
      </p:sp>
      <p:sp>
        <p:nvSpPr>
          <p:cNvPr name="TextBox 42" id="42"/>
          <p:cNvSpPr txBox="true"/>
          <p:nvPr/>
        </p:nvSpPr>
        <p:spPr>
          <a:xfrm rot="0">
            <a:off x="5173434" y="6110160"/>
            <a:ext cx="829940"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Name.com</a:t>
            </a:r>
          </a:p>
        </p:txBody>
      </p:sp>
      <p:sp>
        <p:nvSpPr>
          <p:cNvPr name="TextBox 43" id="43"/>
          <p:cNvSpPr txBox="true"/>
          <p:nvPr/>
        </p:nvSpPr>
        <p:spPr>
          <a:xfrm rot="0">
            <a:off x="6988234" y="6110160"/>
            <a:ext cx="626046"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Draw.io</a:t>
            </a:r>
          </a:p>
        </p:txBody>
      </p:sp>
      <p:sp>
        <p:nvSpPr>
          <p:cNvPr name="TextBox 44" id="44"/>
          <p:cNvSpPr txBox="true"/>
          <p:nvPr/>
        </p:nvSpPr>
        <p:spPr>
          <a:xfrm rot="0">
            <a:off x="8276846" y="6110160"/>
            <a:ext cx="715119"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Telegram</a:t>
            </a:r>
          </a:p>
        </p:txBody>
      </p:sp>
      <p:sp>
        <p:nvSpPr>
          <p:cNvPr name="TextBox 45" id="45"/>
          <p:cNvSpPr txBox="true"/>
          <p:nvPr/>
        </p:nvSpPr>
        <p:spPr>
          <a:xfrm rot="0">
            <a:off x="660343" y="6110160"/>
            <a:ext cx="866701" cy="269240"/>
          </a:xfrm>
          <a:prstGeom prst="rect">
            <a:avLst/>
          </a:prstGeom>
        </p:spPr>
        <p:txBody>
          <a:bodyPr anchor="t" rtlCol="false" tIns="0" lIns="0" bIns="0" rIns="0">
            <a:spAutoFit/>
          </a:bodyPr>
          <a:lstStyle/>
          <a:p>
            <a:pPr algn="ctr" marL="0" indent="0" lvl="0">
              <a:lnSpc>
                <a:spcPts val="1960"/>
              </a:lnSpc>
              <a:spcBef>
                <a:spcPct val="0"/>
              </a:spcBef>
            </a:pPr>
            <a:r>
              <a:rPr lang="en-US" sz="1400">
                <a:solidFill>
                  <a:srgbClr val="000000"/>
                </a:solidFill>
                <a:latin typeface="Times New Roman"/>
                <a:ea typeface="Times New Roman"/>
                <a:cs typeface="Times New Roman"/>
                <a:sym typeface="Times New Roman"/>
              </a:rPr>
              <a:t>Pm2 Server</a:t>
            </a:r>
          </a:p>
        </p:txBody>
      </p:sp>
      <p:sp>
        <p:nvSpPr>
          <p:cNvPr name="Freeform 46" id="46"/>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7" id="47"/>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48" id="48"/>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9" id="49"/>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50" id="50"/>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51" id="51"/>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52" id="52"/>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53" id="53"/>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54" id="54"/>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55" id="55"/>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50" y="2869186"/>
            <a:ext cx="9857850" cy="788414"/>
            <a:chOff x="0" y="0"/>
            <a:chExt cx="13143800" cy="1051218"/>
          </a:xfrm>
        </p:grpSpPr>
        <p:grpSp>
          <p:nvGrpSpPr>
            <p:cNvPr name="Group 3" id="3"/>
            <p:cNvGrpSpPr/>
            <p:nvPr/>
          </p:nvGrpSpPr>
          <p:grpSpPr>
            <a:xfrm rot="0">
              <a:off x="0" y="0"/>
              <a:ext cx="13143800" cy="1051218"/>
              <a:chOff x="0" y="0"/>
              <a:chExt cx="3386625" cy="270856"/>
            </a:xfrm>
          </p:grpSpPr>
          <p:sp>
            <p:nvSpPr>
              <p:cNvPr name="Freeform 4" id="4"/>
              <p:cNvSpPr/>
              <p:nvPr/>
            </p:nvSpPr>
            <p:spPr>
              <a:xfrm flipH="false" flipV="false" rot="0">
                <a:off x="0" y="0"/>
                <a:ext cx="3386625" cy="270856"/>
              </a:xfrm>
              <a:custGeom>
                <a:avLst/>
                <a:gdLst/>
                <a:ahLst/>
                <a:cxnLst/>
                <a:rect r="r" b="b" t="t" l="l"/>
                <a:pathLst>
                  <a:path h="270856" w="3386625">
                    <a:moveTo>
                      <a:pt x="0" y="0"/>
                    </a:moveTo>
                    <a:lnTo>
                      <a:pt x="3183425" y="0"/>
                    </a:lnTo>
                    <a:lnTo>
                      <a:pt x="3386625" y="135428"/>
                    </a:lnTo>
                    <a:lnTo>
                      <a:pt x="3183425" y="270856"/>
                    </a:lnTo>
                    <a:lnTo>
                      <a:pt x="0" y="270856"/>
                    </a:lnTo>
                    <a:lnTo>
                      <a:pt x="203200" y="135428"/>
                    </a:lnTo>
                    <a:lnTo>
                      <a:pt x="0" y="0"/>
                    </a:lnTo>
                    <a:close/>
                  </a:path>
                </a:pathLst>
              </a:custGeom>
              <a:solidFill>
                <a:srgbClr val="058248"/>
              </a:solidFill>
            </p:spPr>
          </p:sp>
          <p:sp>
            <p:nvSpPr>
              <p:cNvPr name="TextBox 5" id="5"/>
              <p:cNvSpPr txBox="true"/>
              <p:nvPr/>
            </p:nvSpPr>
            <p:spPr>
              <a:xfrm>
                <a:off x="177800" y="-85725"/>
                <a:ext cx="3132625" cy="356581"/>
              </a:xfrm>
              <a:prstGeom prst="rect">
                <a:avLst/>
              </a:prstGeom>
            </p:spPr>
            <p:txBody>
              <a:bodyPr anchor="ctr" rtlCol="false" tIns="50800" lIns="50800" bIns="50800" rIns="50800"/>
              <a:lstStyle/>
              <a:p>
                <a:pPr algn="ctr">
                  <a:lnSpc>
                    <a:spcPts val="2039"/>
                  </a:lnSpc>
                </a:pPr>
              </a:p>
            </p:txBody>
          </p:sp>
        </p:grpSp>
        <p:sp>
          <p:nvSpPr>
            <p:cNvPr name="TextBox 6" id="6"/>
            <p:cNvSpPr txBox="true"/>
            <p:nvPr/>
          </p:nvSpPr>
          <p:spPr>
            <a:xfrm rot="0">
              <a:off x="1246226" y="-56029"/>
              <a:ext cx="10651348" cy="934677"/>
            </a:xfrm>
            <a:prstGeom prst="rect">
              <a:avLst/>
            </a:prstGeom>
          </p:spPr>
          <p:txBody>
            <a:bodyPr anchor="t" rtlCol="false" tIns="0" lIns="0" bIns="0" rIns="0">
              <a:spAutoFit/>
            </a:bodyPr>
            <a:lstStyle/>
            <a:p>
              <a:pPr algn="ctr">
                <a:lnSpc>
                  <a:spcPts val="5880"/>
                </a:lnSpc>
              </a:pPr>
              <a:r>
                <a:rPr lang="en-US" sz="3500">
                  <a:solidFill>
                    <a:srgbClr val="FFFFFF"/>
                  </a:solidFill>
                  <a:latin typeface="Times New Roman Bold"/>
                  <a:ea typeface="Times New Roman Bold"/>
                  <a:cs typeface="Times New Roman Bold"/>
                  <a:sym typeface="Times New Roman Bold"/>
                </a:rPr>
                <a:t> III. IMPLEMENTATION</a:t>
              </a:r>
            </a:p>
          </p:txBody>
        </p:sp>
      </p:grpSp>
      <p:grpSp>
        <p:nvGrpSpPr>
          <p:cNvPr name="Group 7" id="7"/>
          <p:cNvGrpSpPr/>
          <p:nvPr/>
        </p:nvGrpSpPr>
        <p:grpSpPr>
          <a:xfrm rot="0">
            <a:off x="0" y="6927824"/>
            <a:ext cx="9753600" cy="387376"/>
            <a:chOff x="0" y="0"/>
            <a:chExt cx="3612444" cy="143473"/>
          </a:xfrm>
        </p:grpSpPr>
        <p:sp>
          <p:nvSpPr>
            <p:cNvPr name="Freeform 8" id="8"/>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9" id="9"/>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10" id="10"/>
          <p:cNvGrpSpPr/>
          <p:nvPr/>
        </p:nvGrpSpPr>
        <p:grpSpPr>
          <a:xfrm rot="0">
            <a:off x="9022080" y="6583680"/>
            <a:ext cx="597668" cy="546260"/>
            <a:chOff x="0" y="0"/>
            <a:chExt cx="796891" cy="728347"/>
          </a:xfrm>
        </p:grpSpPr>
        <p:grpSp>
          <p:nvGrpSpPr>
            <p:cNvPr name="Group 11" id="11"/>
            <p:cNvGrpSpPr/>
            <p:nvPr/>
          </p:nvGrpSpPr>
          <p:grpSpPr>
            <a:xfrm rot="0">
              <a:off x="0" y="0"/>
              <a:ext cx="796891" cy="728347"/>
              <a:chOff x="0" y="0"/>
              <a:chExt cx="796891" cy="728347"/>
            </a:xfrm>
          </p:grpSpPr>
          <p:sp>
            <p:nvSpPr>
              <p:cNvPr name="Freeform 12" id="12"/>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3" id="13"/>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18</a:t>
              </a: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5"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19</a:t>
              </a:r>
            </a:p>
          </p:txBody>
        </p:sp>
      </p:grpSp>
      <p:sp>
        <p:nvSpPr>
          <p:cNvPr name="Freeform 9" id="9"/>
          <p:cNvSpPr/>
          <p:nvPr/>
        </p:nvSpPr>
        <p:spPr>
          <a:xfrm flipH="false" flipV="false" rot="0">
            <a:off x="566924" y="1063550"/>
            <a:ext cx="8641607" cy="5401004"/>
          </a:xfrm>
          <a:custGeom>
            <a:avLst/>
            <a:gdLst/>
            <a:ahLst/>
            <a:cxnLst/>
            <a:rect r="r" b="b" t="t" l="l"/>
            <a:pathLst>
              <a:path h="5401004" w="8641607">
                <a:moveTo>
                  <a:pt x="0" y="0"/>
                </a:moveTo>
                <a:lnTo>
                  <a:pt x="8641607" y="0"/>
                </a:lnTo>
                <a:lnTo>
                  <a:pt x="8641607" y="5401004"/>
                </a:lnTo>
                <a:lnTo>
                  <a:pt x="0" y="5401004"/>
                </a:lnTo>
                <a:lnTo>
                  <a:pt x="0" y="0"/>
                </a:lnTo>
                <a:close/>
              </a:path>
            </a:pathLst>
          </a:custGeom>
          <a:blipFill>
            <a:blip r:embed="rId2"/>
            <a:stretch>
              <a:fillRect l="0" t="0" r="0" b="0"/>
            </a:stretch>
          </a:blipFill>
        </p:spPr>
      </p:sp>
      <p:sp>
        <p:nvSpPr>
          <p:cNvPr name="TextBox 10" id="10"/>
          <p:cNvSpPr txBox="true"/>
          <p:nvPr/>
        </p:nvSpPr>
        <p:spPr>
          <a:xfrm rot="0">
            <a:off x="205696" y="757383"/>
            <a:ext cx="4815264"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3</a:t>
            </a:r>
            <a:r>
              <a:rPr lang="en-US" sz="2000" spc="-27">
                <a:solidFill>
                  <a:srgbClr val="000000"/>
                </a:solidFill>
                <a:latin typeface="Times New Roman Bold"/>
                <a:ea typeface="Times New Roman Bold"/>
                <a:cs typeface="Times New Roman Bold"/>
                <a:sym typeface="Times New Roman Bold"/>
              </a:rPr>
              <a:t>.1. Sequential Diagram for Authentication</a:t>
            </a:r>
          </a:p>
        </p:txBody>
      </p:sp>
      <p:grpSp>
        <p:nvGrpSpPr>
          <p:cNvPr name="Group 11" id="11"/>
          <p:cNvGrpSpPr/>
          <p:nvPr/>
        </p:nvGrpSpPr>
        <p:grpSpPr>
          <a:xfrm rot="0">
            <a:off x="132825" y="7080224"/>
            <a:ext cx="9753600" cy="387376"/>
            <a:chOff x="0" y="0"/>
            <a:chExt cx="3612444" cy="143473"/>
          </a:xfrm>
        </p:grpSpPr>
        <p:sp>
          <p:nvSpPr>
            <p:cNvPr name="Freeform 12" id="12"/>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13" id="13"/>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273928" cy="7315200"/>
            <a:chOff x="0" y="0"/>
            <a:chExt cx="1582936" cy="2709333"/>
          </a:xfrm>
        </p:grpSpPr>
        <p:sp>
          <p:nvSpPr>
            <p:cNvPr name="Freeform 3" id="3"/>
            <p:cNvSpPr/>
            <p:nvPr/>
          </p:nvSpPr>
          <p:spPr>
            <a:xfrm flipH="false" flipV="false" rot="0">
              <a:off x="0" y="0"/>
              <a:ext cx="1582936" cy="2709333"/>
            </a:xfrm>
            <a:custGeom>
              <a:avLst/>
              <a:gdLst/>
              <a:ahLst/>
              <a:cxnLst/>
              <a:rect r="r" b="b" t="t" l="l"/>
              <a:pathLst>
                <a:path h="2709333" w="1582936">
                  <a:moveTo>
                    <a:pt x="0" y="0"/>
                  </a:moveTo>
                  <a:lnTo>
                    <a:pt x="1582936" y="0"/>
                  </a:lnTo>
                  <a:lnTo>
                    <a:pt x="1582936" y="2709333"/>
                  </a:lnTo>
                  <a:lnTo>
                    <a:pt x="0" y="2709333"/>
                  </a:lnTo>
                  <a:close/>
                </a:path>
              </a:pathLst>
            </a:custGeom>
            <a:solidFill>
              <a:srgbClr val="00BF63"/>
            </a:solidFill>
          </p:spPr>
        </p:sp>
        <p:sp>
          <p:nvSpPr>
            <p:cNvPr name="TextBox 4" id="4"/>
            <p:cNvSpPr txBox="true"/>
            <p:nvPr/>
          </p:nvSpPr>
          <p:spPr>
            <a:xfrm>
              <a:off x="0" y="-76200"/>
              <a:ext cx="1582936" cy="278553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3798505" y="275770"/>
            <a:ext cx="929889" cy="9298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7A4FF"/>
            </a:solidFill>
          </p:spPr>
        </p:sp>
        <p:sp>
          <p:nvSpPr>
            <p:cNvPr name="TextBox 7" id="7"/>
            <p:cNvSpPr txBox="true"/>
            <p:nvPr/>
          </p:nvSpPr>
          <p:spPr>
            <a:xfrm>
              <a:off x="139700" y="-31750"/>
              <a:ext cx="533400" cy="704850"/>
            </a:xfrm>
            <a:prstGeom prst="rect">
              <a:avLst/>
            </a:prstGeom>
          </p:spPr>
          <p:txBody>
            <a:bodyPr anchor="ctr" rtlCol="false" tIns="50800" lIns="50800" bIns="50800" rIns="50800"/>
            <a:lstStyle/>
            <a:p>
              <a:pPr algn="ctr">
                <a:lnSpc>
                  <a:spcPts val="4203"/>
                </a:lnSpc>
              </a:pPr>
              <a:r>
                <a:rPr lang="en-US" sz="2499">
                  <a:solidFill>
                    <a:srgbClr val="FFFFFF"/>
                  </a:solidFill>
                  <a:latin typeface="Times New Roman Bold"/>
                  <a:ea typeface="Times New Roman Bold"/>
                  <a:cs typeface="Times New Roman Bold"/>
                  <a:sym typeface="Times New Roman Bold"/>
                </a:rPr>
                <a:t>I</a:t>
              </a:r>
            </a:p>
          </p:txBody>
        </p:sp>
      </p:grpSp>
      <p:sp>
        <p:nvSpPr>
          <p:cNvPr name="TextBox 8" id="8"/>
          <p:cNvSpPr txBox="true"/>
          <p:nvPr/>
        </p:nvSpPr>
        <p:spPr>
          <a:xfrm rot="0">
            <a:off x="4548051" y="2395505"/>
            <a:ext cx="338532" cy="247548"/>
          </a:xfrm>
          <a:prstGeom prst="rect">
            <a:avLst/>
          </a:prstGeom>
        </p:spPr>
        <p:txBody>
          <a:bodyPr anchor="t" rtlCol="false" tIns="0" lIns="0" bIns="0" rIns="0">
            <a:spAutoFit/>
          </a:bodyPr>
          <a:lstStyle/>
          <a:p>
            <a:pPr algn="ctr">
              <a:lnSpc>
                <a:spcPts val="1766"/>
              </a:lnSpc>
            </a:pPr>
            <a:r>
              <a:rPr lang="en-US" sz="1471">
                <a:solidFill>
                  <a:srgbClr val="FFFFFF"/>
                </a:solidFill>
                <a:latin typeface="Times New Roman Semi-Bold"/>
                <a:ea typeface="Times New Roman Semi-Bold"/>
                <a:cs typeface="Times New Roman Semi-Bold"/>
                <a:sym typeface="Times New Roman Semi-Bold"/>
              </a:rPr>
              <a:t>I</a:t>
            </a:r>
          </a:p>
        </p:txBody>
      </p:sp>
      <p:grpSp>
        <p:nvGrpSpPr>
          <p:cNvPr name="Group 9" id="9"/>
          <p:cNvGrpSpPr/>
          <p:nvPr/>
        </p:nvGrpSpPr>
        <p:grpSpPr>
          <a:xfrm rot="0">
            <a:off x="3787429" y="1999164"/>
            <a:ext cx="929889" cy="9298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7A4FF"/>
            </a:solidFill>
          </p:spPr>
        </p:sp>
        <p:sp>
          <p:nvSpPr>
            <p:cNvPr name="TextBox 11" id="11"/>
            <p:cNvSpPr txBox="true"/>
            <p:nvPr/>
          </p:nvSpPr>
          <p:spPr>
            <a:xfrm>
              <a:off x="139700" y="-31750"/>
              <a:ext cx="533400" cy="704850"/>
            </a:xfrm>
            <a:prstGeom prst="rect">
              <a:avLst/>
            </a:prstGeom>
          </p:spPr>
          <p:txBody>
            <a:bodyPr anchor="ctr" rtlCol="false" tIns="50800" lIns="50800" bIns="50800" rIns="50800"/>
            <a:lstStyle/>
            <a:p>
              <a:pPr algn="ctr">
                <a:lnSpc>
                  <a:spcPts val="4203"/>
                </a:lnSpc>
              </a:pPr>
              <a:r>
                <a:rPr lang="en-US" sz="2499">
                  <a:solidFill>
                    <a:srgbClr val="FFFFFF"/>
                  </a:solidFill>
                  <a:latin typeface="Times New Roman Bold"/>
                  <a:ea typeface="Times New Roman Bold"/>
                  <a:cs typeface="Times New Roman Bold"/>
                  <a:sym typeface="Times New Roman Bold"/>
                </a:rPr>
                <a:t>II</a:t>
              </a:r>
            </a:p>
          </p:txBody>
        </p:sp>
      </p:grpSp>
      <p:grpSp>
        <p:nvGrpSpPr>
          <p:cNvPr name="Group 12" id="12"/>
          <p:cNvGrpSpPr/>
          <p:nvPr/>
        </p:nvGrpSpPr>
        <p:grpSpPr>
          <a:xfrm rot="0">
            <a:off x="3767925" y="3467307"/>
            <a:ext cx="929889" cy="9298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7A4FF"/>
            </a:solidFill>
          </p:spPr>
        </p:sp>
        <p:sp>
          <p:nvSpPr>
            <p:cNvPr name="TextBox 14" id="14"/>
            <p:cNvSpPr txBox="true"/>
            <p:nvPr/>
          </p:nvSpPr>
          <p:spPr>
            <a:xfrm>
              <a:off x="139700" y="-31750"/>
              <a:ext cx="533400" cy="704850"/>
            </a:xfrm>
            <a:prstGeom prst="rect">
              <a:avLst/>
            </a:prstGeom>
          </p:spPr>
          <p:txBody>
            <a:bodyPr anchor="ctr" rtlCol="false" tIns="50800" lIns="50800" bIns="50800" rIns="50800"/>
            <a:lstStyle/>
            <a:p>
              <a:pPr algn="ctr">
                <a:lnSpc>
                  <a:spcPts val="4203"/>
                </a:lnSpc>
              </a:pPr>
              <a:r>
                <a:rPr lang="en-US" sz="2499">
                  <a:solidFill>
                    <a:srgbClr val="FFFFFF"/>
                  </a:solidFill>
                  <a:latin typeface="Times New Roman Bold"/>
                  <a:ea typeface="Times New Roman Bold"/>
                  <a:cs typeface="Times New Roman Bold"/>
                  <a:sym typeface="Times New Roman Bold"/>
                </a:rPr>
                <a:t>III</a:t>
              </a:r>
            </a:p>
          </p:txBody>
        </p:sp>
      </p:grpSp>
      <p:grpSp>
        <p:nvGrpSpPr>
          <p:cNvPr name="Group 15" id="15"/>
          <p:cNvGrpSpPr/>
          <p:nvPr/>
        </p:nvGrpSpPr>
        <p:grpSpPr>
          <a:xfrm rot="0">
            <a:off x="3767925" y="4834788"/>
            <a:ext cx="929889" cy="9298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7A4FF"/>
            </a:solidFill>
          </p:spPr>
        </p:sp>
        <p:sp>
          <p:nvSpPr>
            <p:cNvPr name="TextBox 17" id="17"/>
            <p:cNvSpPr txBox="true"/>
            <p:nvPr/>
          </p:nvSpPr>
          <p:spPr>
            <a:xfrm>
              <a:off x="139700" y="-31750"/>
              <a:ext cx="533400" cy="704850"/>
            </a:xfrm>
            <a:prstGeom prst="rect">
              <a:avLst/>
            </a:prstGeom>
          </p:spPr>
          <p:txBody>
            <a:bodyPr anchor="ctr" rtlCol="false" tIns="50800" lIns="50800" bIns="50800" rIns="50800"/>
            <a:lstStyle/>
            <a:p>
              <a:pPr algn="ctr">
                <a:lnSpc>
                  <a:spcPts val="4203"/>
                </a:lnSpc>
              </a:pPr>
              <a:r>
                <a:rPr lang="en-US" sz="2499">
                  <a:solidFill>
                    <a:srgbClr val="FFFFFF"/>
                  </a:solidFill>
                  <a:latin typeface="Times New Roman Bold"/>
                  <a:ea typeface="Times New Roman Bold"/>
                  <a:cs typeface="Times New Roman Bold"/>
                  <a:sym typeface="Times New Roman Bold"/>
                </a:rPr>
                <a:t>IV</a:t>
              </a:r>
            </a:p>
          </p:txBody>
        </p:sp>
      </p:grpSp>
      <p:grpSp>
        <p:nvGrpSpPr>
          <p:cNvPr name="Group 18" id="18"/>
          <p:cNvGrpSpPr/>
          <p:nvPr/>
        </p:nvGrpSpPr>
        <p:grpSpPr>
          <a:xfrm rot="0">
            <a:off x="3767925" y="6111571"/>
            <a:ext cx="929889" cy="9298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7A4FF"/>
            </a:solidFill>
          </p:spPr>
        </p:sp>
        <p:sp>
          <p:nvSpPr>
            <p:cNvPr name="TextBox 20" id="20"/>
            <p:cNvSpPr txBox="true"/>
            <p:nvPr/>
          </p:nvSpPr>
          <p:spPr>
            <a:xfrm>
              <a:off x="139700" y="-31750"/>
              <a:ext cx="533400" cy="704850"/>
            </a:xfrm>
            <a:prstGeom prst="rect">
              <a:avLst/>
            </a:prstGeom>
          </p:spPr>
          <p:txBody>
            <a:bodyPr anchor="ctr" rtlCol="false" tIns="50800" lIns="50800" bIns="50800" rIns="50800"/>
            <a:lstStyle/>
            <a:p>
              <a:pPr algn="ctr">
                <a:lnSpc>
                  <a:spcPts val="4203"/>
                </a:lnSpc>
              </a:pPr>
              <a:r>
                <a:rPr lang="en-US" sz="2499">
                  <a:solidFill>
                    <a:srgbClr val="FFFFFF"/>
                  </a:solidFill>
                  <a:latin typeface="Times New Roman Bold"/>
                  <a:ea typeface="Times New Roman Bold"/>
                  <a:cs typeface="Times New Roman Bold"/>
                  <a:sym typeface="Times New Roman Bold"/>
                </a:rPr>
                <a:t>V</a:t>
              </a:r>
            </a:p>
          </p:txBody>
        </p:sp>
      </p:grpSp>
      <p:grpSp>
        <p:nvGrpSpPr>
          <p:cNvPr name="Group 21" id="21"/>
          <p:cNvGrpSpPr/>
          <p:nvPr/>
        </p:nvGrpSpPr>
        <p:grpSpPr>
          <a:xfrm rot="0">
            <a:off x="4232869" y="192074"/>
            <a:ext cx="5143245" cy="1097280"/>
            <a:chOff x="0" y="0"/>
            <a:chExt cx="1904905" cy="406400"/>
          </a:xfrm>
        </p:grpSpPr>
        <p:sp>
          <p:nvSpPr>
            <p:cNvPr name="Freeform 22" id="22"/>
            <p:cNvSpPr/>
            <p:nvPr/>
          </p:nvSpPr>
          <p:spPr>
            <a:xfrm flipH="false" flipV="false" rot="0">
              <a:off x="0" y="0"/>
              <a:ext cx="1904905" cy="406400"/>
            </a:xfrm>
            <a:custGeom>
              <a:avLst/>
              <a:gdLst/>
              <a:ahLst/>
              <a:cxnLst/>
              <a:rect r="r" b="b" t="t" l="l"/>
              <a:pathLst>
                <a:path h="406400" w="1904905">
                  <a:moveTo>
                    <a:pt x="0" y="0"/>
                  </a:moveTo>
                  <a:lnTo>
                    <a:pt x="1701705" y="0"/>
                  </a:lnTo>
                  <a:lnTo>
                    <a:pt x="1904905" y="203200"/>
                  </a:lnTo>
                  <a:lnTo>
                    <a:pt x="1701705" y="406400"/>
                  </a:lnTo>
                  <a:lnTo>
                    <a:pt x="0" y="406400"/>
                  </a:lnTo>
                  <a:lnTo>
                    <a:pt x="203200" y="203200"/>
                  </a:lnTo>
                  <a:lnTo>
                    <a:pt x="0" y="0"/>
                  </a:lnTo>
                  <a:close/>
                </a:path>
              </a:pathLst>
            </a:custGeom>
            <a:solidFill>
              <a:srgbClr val="57A4FF"/>
            </a:solidFill>
          </p:spPr>
        </p:sp>
        <p:sp>
          <p:nvSpPr>
            <p:cNvPr name="TextBox 23" id="23"/>
            <p:cNvSpPr txBox="true"/>
            <p:nvPr/>
          </p:nvSpPr>
          <p:spPr>
            <a:xfrm>
              <a:off x="177800" y="-76200"/>
              <a:ext cx="1650905" cy="482600"/>
            </a:xfrm>
            <a:prstGeom prst="rect">
              <a:avLst/>
            </a:prstGeom>
          </p:spPr>
          <p:txBody>
            <a:bodyPr anchor="ctr" rtlCol="false" tIns="50800" lIns="50800" bIns="50800" rIns="50800"/>
            <a:lstStyle/>
            <a:p>
              <a:pPr algn="ctr">
                <a:lnSpc>
                  <a:spcPts val="2031"/>
                </a:lnSpc>
              </a:pPr>
            </a:p>
          </p:txBody>
        </p:sp>
      </p:grpSp>
      <p:grpSp>
        <p:nvGrpSpPr>
          <p:cNvPr name="Group 24" id="24"/>
          <p:cNvGrpSpPr/>
          <p:nvPr/>
        </p:nvGrpSpPr>
        <p:grpSpPr>
          <a:xfrm rot="0">
            <a:off x="4232869" y="1915468"/>
            <a:ext cx="5143245" cy="1097280"/>
            <a:chOff x="0" y="0"/>
            <a:chExt cx="1904905" cy="406400"/>
          </a:xfrm>
        </p:grpSpPr>
        <p:sp>
          <p:nvSpPr>
            <p:cNvPr name="Freeform 25" id="25"/>
            <p:cNvSpPr/>
            <p:nvPr/>
          </p:nvSpPr>
          <p:spPr>
            <a:xfrm flipH="false" flipV="false" rot="0">
              <a:off x="0" y="0"/>
              <a:ext cx="1904905" cy="406400"/>
            </a:xfrm>
            <a:custGeom>
              <a:avLst/>
              <a:gdLst/>
              <a:ahLst/>
              <a:cxnLst/>
              <a:rect r="r" b="b" t="t" l="l"/>
              <a:pathLst>
                <a:path h="406400" w="1904905">
                  <a:moveTo>
                    <a:pt x="0" y="0"/>
                  </a:moveTo>
                  <a:lnTo>
                    <a:pt x="1701705" y="0"/>
                  </a:lnTo>
                  <a:lnTo>
                    <a:pt x="1904905" y="203200"/>
                  </a:lnTo>
                  <a:lnTo>
                    <a:pt x="1701705" y="406400"/>
                  </a:lnTo>
                  <a:lnTo>
                    <a:pt x="0" y="406400"/>
                  </a:lnTo>
                  <a:lnTo>
                    <a:pt x="203200" y="203200"/>
                  </a:lnTo>
                  <a:lnTo>
                    <a:pt x="0" y="0"/>
                  </a:lnTo>
                  <a:close/>
                </a:path>
              </a:pathLst>
            </a:custGeom>
            <a:solidFill>
              <a:srgbClr val="57A4FF"/>
            </a:solidFill>
          </p:spPr>
        </p:sp>
        <p:sp>
          <p:nvSpPr>
            <p:cNvPr name="TextBox 26" id="26"/>
            <p:cNvSpPr txBox="true"/>
            <p:nvPr/>
          </p:nvSpPr>
          <p:spPr>
            <a:xfrm>
              <a:off x="177800" y="-76200"/>
              <a:ext cx="1650905" cy="482600"/>
            </a:xfrm>
            <a:prstGeom prst="rect">
              <a:avLst/>
            </a:prstGeom>
          </p:spPr>
          <p:txBody>
            <a:bodyPr anchor="ctr" rtlCol="false" tIns="50800" lIns="50800" bIns="50800" rIns="50800"/>
            <a:lstStyle/>
            <a:p>
              <a:pPr algn="ctr">
                <a:lnSpc>
                  <a:spcPts val="2031"/>
                </a:lnSpc>
              </a:pPr>
            </a:p>
          </p:txBody>
        </p:sp>
      </p:grpSp>
      <p:grpSp>
        <p:nvGrpSpPr>
          <p:cNvPr name="Group 27" id="27"/>
          <p:cNvGrpSpPr/>
          <p:nvPr/>
        </p:nvGrpSpPr>
        <p:grpSpPr>
          <a:xfrm rot="0">
            <a:off x="4232869" y="3383611"/>
            <a:ext cx="5143245" cy="1097280"/>
            <a:chOff x="0" y="0"/>
            <a:chExt cx="1904905" cy="406400"/>
          </a:xfrm>
        </p:grpSpPr>
        <p:sp>
          <p:nvSpPr>
            <p:cNvPr name="Freeform 28" id="28"/>
            <p:cNvSpPr/>
            <p:nvPr/>
          </p:nvSpPr>
          <p:spPr>
            <a:xfrm flipH="false" flipV="false" rot="0">
              <a:off x="0" y="0"/>
              <a:ext cx="1904905" cy="406400"/>
            </a:xfrm>
            <a:custGeom>
              <a:avLst/>
              <a:gdLst/>
              <a:ahLst/>
              <a:cxnLst/>
              <a:rect r="r" b="b" t="t" l="l"/>
              <a:pathLst>
                <a:path h="406400" w="1904905">
                  <a:moveTo>
                    <a:pt x="0" y="0"/>
                  </a:moveTo>
                  <a:lnTo>
                    <a:pt x="1701705" y="0"/>
                  </a:lnTo>
                  <a:lnTo>
                    <a:pt x="1904905" y="203200"/>
                  </a:lnTo>
                  <a:lnTo>
                    <a:pt x="1701705" y="406400"/>
                  </a:lnTo>
                  <a:lnTo>
                    <a:pt x="0" y="406400"/>
                  </a:lnTo>
                  <a:lnTo>
                    <a:pt x="203200" y="203200"/>
                  </a:lnTo>
                  <a:lnTo>
                    <a:pt x="0" y="0"/>
                  </a:lnTo>
                  <a:close/>
                </a:path>
              </a:pathLst>
            </a:custGeom>
            <a:solidFill>
              <a:srgbClr val="57A4FF"/>
            </a:solidFill>
          </p:spPr>
        </p:sp>
        <p:sp>
          <p:nvSpPr>
            <p:cNvPr name="TextBox 29" id="29"/>
            <p:cNvSpPr txBox="true"/>
            <p:nvPr/>
          </p:nvSpPr>
          <p:spPr>
            <a:xfrm>
              <a:off x="177800" y="-76200"/>
              <a:ext cx="1650905" cy="482600"/>
            </a:xfrm>
            <a:prstGeom prst="rect">
              <a:avLst/>
            </a:prstGeom>
          </p:spPr>
          <p:txBody>
            <a:bodyPr anchor="ctr" rtlCol="false" tIns="50800" lIns="50800" bIns="50800" rIns="50800"/>
            <a:lstStyle/>
            <a:p>
              <a:pPr algn="ctr">
                <a:lnSpc>
                  <a:spcPts val="2031"/>
                </a:lnSpc>
              </a:pPr>
            </a:p>
          </p:txBody>
        </p:sp>
      </p:grpSp>
      <p:grpSp>
        <p:nvGrpSpPr>
          <p:cNvPr name="Group 30" id="30"/>
          <p:cNvGrpSpPr/>
          <p:nvPr/>
        </p:nvGrpSpPr>
        <p:grpSpPr>
          <a:xfrm rot="0">
            <a:off x="4232869" y="4766641"/>
            <a:ext cx="5143245" cy="1097280"/>
            <a:chOff x="0" y="0"/>
            <a:chExt cx="1904905" cy="406400"/>
          </a:xfrm>
        </p:grpSpPr>
        <p:sp>
          <p:nvSpPr>
            <p:cNvPr name="Freeform 31" id="31"/>
            <p:cNvSpPr/>
            <p:nvPr/>
          </p:nvSpPr>
          <p:spPr>
            <a:xfrm flipH="false" flipV="false" rot="0">
              <a:off x="0" y="0"/>
              <a:ext cx="1904905" cy="406400"/>
            </a:xfrm>
            <a:custGeom>
              <a:avLst/>
              <a:gdLst/>
              <a:ahLst/>
              <a:cxnLst/>
              <a:rect r="r" b="b" t="t" l="l"/>
              <a:pathLst>
                <a:path h="406400" w="1904905">
                  <a:moveTo>
                    <a:pt x="0" y="0"/>
                  </a:moveTo>
                  <a:lnTo>
                    <a:pt x="1701705" y="0"/>
                  </a:lnTo>
                  <a:lnTo>
                    <a:pt x="1904905" y="203200"/>
                  </a:lnTo>
                  <a:lnTo>
                    <a:pt x="1701705" y="406400"/>
                  </a:lnTo>
                  <a:lnTo>
                    <a:pt x="0" y="406400"/>
                  </a:lnTo>
                  <a:lnTo>
                    <a:pt x="203200" y="203200"/>
                  </a:lnTo>
                  <a:lnTo>
                    <a:pt x="0" y="0"/>
                  </a:lnTo>
                  <a:close/>
                </a:path>
              </a:pathLst>
            </a:custGeom>
            <a:solidFill>
              <a:srgbClr val="57A4FF"/>
            </a:solidFill>
          </p:spPr>
        </p:sp>
        <p:sp>
          <p:nvSpPr>
            <p:cNvPr name="TextBox 32" id="32"/>
            <p:cNvSpPr txBox="true"/>
            <p:nvPr/>
          </p:nvSpPr>
          <p:spPr>
            <a:xfrm>
              <a:off x="177800" y="-76200"/>
              <a:ext cx="1650905" cy="482600"/>
            </a:xfrm>
            <a:prstGeom prst="rect">
              <a:avLst/>
            </a:prstGeom>
          </p:spPr>
          <p:txBody>
            <a:bodyPr anchor="ctr" rtlCol="false" tIns="50800" lIns="50800" bIns="50800" rIns="50800"/>
            <a:lstStyle/>
            <a:p>
              <a:pPr algn="ctr">
                <a:lnSpc>
                  <a:spcPts val="2031"/>
                </a:lnSpc>
              </a:pPr>
            </a:p>
          </p:txBody>
        </p:sp>
      </p:grpSp>
      <p:grpSp>
        <p:nvGrpSpPr>
          <p:cNvPr name="Group 33" id="33"/>
          <p:cNvGrpSpPr/>
          <p:nvPr/>
        </p:nvGrpSpPr>
        <p:grpSpPr>
          <a:xfrm rot="0">
            <a:off x="4232869" y="6025846"/>
            <a:ext cx="5143245" cy="1097280"/>
            <a:chOff x="0" y="0"/>
            <a:chExt cx="1904905" cy="406400"/>
          </a:xfrm>
        </p:grpSpPr>
        <p:sp>
          <p:nvSpPr>
            <p:cNvPr name="Freeform 34" id="34"/>
            <p:cNvSpPr/>
            <p:nvPr/>
          </p:nvSpPr>
          <p:spPr>
            <a:xfrm flipH="false" flipV="false" rot="0">
              <a:off x="0" y="0"/>
              <a:ext cx="1904905" cy="406400"/>
            </a:xfrm>
            <a:custGeom>
              <a:avLst/>
              <a:gdLst/>
              <a:ahLst/>
              <a:cxnLst/>
              <a:rect r="r" b="b" t="t" l="l"/>
              <a:pathLst>
                <a:path h="406400" w="1904905">
                  <a:moveTo>
                    <a:pt x="0" y="0"/>
                  </a:moveTo>
                  <a:lnTo>
                    <a:pt x="1701705" y="0"/>
                  </a:lnTo>
                  <a:lnTo>
                    <a:pt x="1904905" y="203200"/>
                  </a:lnTo>
                  <a:lnTo>
                    <a:pt x="1701705" y="406400"/>
                  </a:lnTo>
                  <a:lnTo>
                    <a:pt x="0" y="406400"/>
                  </a:lnTo>
                  <a:lnTo>
                    <a:pt x="203200" y="203200"/>
                  </a:lnTo>
                  <a:lnTo>
                    <a:pt x="0" y="0"/>
                  </a:lnTo>
                  <a:close/>
                </a:path>
              </a:pathLst>
            </a:custGeom>
            <a:solidFill>
              <a:srgbClr val="57A4FF"/>
            </a:solidFill>
          </p:spPr>
        </p:sp>
        <p:sp>
          <p:nvSpPr>
            <p:cNvPr name="TextBox 35" id="35"/>
            <p:cNvSpPr txBox="true"/>
            <p:nvPr/>
          </p:nvSpPr>
          <p:spPr>
            <a:xfrm>
              <a:off x="177800" y="-76200"/>
              <a:ext cx="1650905" cy="482600"/>
            </a:xfrm>
            <a:prstGeom prst="rect">
              <a:avLst/>
            </a:prstGeom>
          </p:spPr>
          <p:txBody>
            <a:bodyPr anchor="ctr" rtlCol="false" tIns="50800" lIns="50800" bIns="50800" rIns="50800"/>
            <a:lstStyle/>
            <a:p>
              <a:pPr algn="ctr">
                <a:lnSpc>
                  <a:spcPts val="2031"/>
                </a:lnSpc>
              </a:pPr>
            </a:p>
          </p:txBody>
        </p:sp>
      </p:grpSp>
      <p:sp>
        <p:nvSpPr>
          <p:cNvPr name="Freeform 36" id="36"/>
          <p:cNvSpPr/>
          <p:nvPr/>
        </p:nvSpPr>
        <p:spPr>
          <a:xfrm flipH="false" flipV="false" rot="0">
            <a:off x="1405857" y="4122665"/>
            <a:ext cx="1167344" cy="1263701"/>
          </a:xfrm>
          <a:custGeom>
            <a:avLst/>
            <a:gdLst/>
            <a:ahLst/>
            <a:cxnLst/>
            <a:rect r="r" b="b" t="t" l="l"/>
            <a:pathLst>
              <a:path h="1263701" w="1167344">
                <a:moveTo>
                  <a:pt x="0" y="0"/>
                </a:moveTo>
                <a:lnTo>
                  <a:pt x="1167344" y="0"/>
                </a:lnTo>
                <a:lnTo>
                  <a:pt x="1167344" y="1263701"/>
                </a:lnTo>
                <a:lnTo>
                  <a:pt x="0" y="1263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731520" y="2795703"/>
            <a:ext cx="2897986" cy="1282744"/>
          </a:xfrm>
          <a:prstGeom prst="rect">
            <a:avLst/>
          </a:prstGeom>
        </p:spPr>
        <p:txBody>
          <a:bodyPr anchor="t" rtlCol="false" tIns="0" lIns="0" bIns="0" rIns="0">
            <a:spAutoFit/>
          </a:bodyPr>
          <a:lstStyle/>
          <a:p>
            <a:pPr algn="l">
              <a:lnSpc>
                <a:spcPts val="4899"/>
              </a:lnSpc>
            </a:pPr>
            <a:r>
              <a:rPr lang="en-US" sz="3500" spc="2">
                <a:solidFill>
                  <a:srgbClr val="FEFFFE"/>
                </a:solidFill>
                <a:latin typeface="Times New Roman Bold"/>
                <a:ea typeface="Times New Roman Bold"/>
                <a:cs typeface="Times New Roman Bold"/>
                <a:sym typeface="Times New Roman Bold"/>
              </a:rPr>
              <a:t>TABLE OF CONTENTS</a:t>
            </a:r>
          </a:p>
        </p:txBody>
      </p:sp>
      <p:sp>
        <p:nvSpPr>
          <p:cNvPr name="TextBox 38" id="38"/>
          <p:cNvSpPr txBox="true"/>
          <p:nvPr/>
        </p:nvSpPr>
        <p:spPr>
          <a:xfrm rot="0">
            <a:off x="4989943" y="493150"/>
            <a:ext cx="4058907" cy="437977"/>
          </a:xfrm>
          <a:prstGeom prst="rect">
            <a:avLst/>
          </a:prstGeom>
        </p:spPr>
        <p:txBody>
          <a:bodyPr anchor="t" rtlCol="false" tIns="0" lIns="0" bIns="0" rIns="0">
            <a:spAutoFit/>
          </a:bodyPr>
          <a:lstStyle/>
          <a:p>
            <a:pPr algn="l">
              <a:lnSpc>
                <a:spcPts val="3001"/>
              </a:lnSpc>
            </a:pPr>
            <a:r>
              <a:rPr lang="en-US" sz="2500">
                <a:solidFill>
                  <a:srgbClr val="FFFFFF"/>
                </a:solidFill>
                <a:latin typeface="Times New Roman Bold"/>
                <a:ea typeface="Times New Roman Bold"/>
                <a:cs typeface="Times New Roman Bold"/>
                <a:sym typeface="Times New Roman Bold"/>
              </a:rPr>
              <a:t>GENRAL PRESENTATION</a:t>
            </a:r>
          </a:p>
        </p:txBody>
      </p:sp>
      <p:sp>
        <p:nvSpPr>
          <p:cNvPr name="TextBox 39" id="39"/>
          <p:cNvSpPr txBox="true"/>
          <p:nvPr/>
        </p:nvSpPr>
        <p:spPr>
          <a:xfrm rot="0">
            <a:off x="4830888" y="2176517"/>
            <a:ext cx="4725074" cy="437977"/>
          </a:xfrm>
          <a:prstGeom prst="rect">
            <a:avLst/>
          </a:prstGeom>
        </p:spPr>
        <p:txBody>
          <a:bodyPr anchor="t" rtlCol="false" tIns="0" lIns="0" bIns="0" rIns="0">
            <a:spAutoFit/>
          </a:bodyPr>
          <a:lstStyle/>
          <a:p>
            <a:pPr algn="l">
              <a:lnSpc>
                <a:spcPts val="3001"/>
              </a:lnSpc>
            </a:pPr>
            <a:r>
              <a:rPr lang="en-US" sz="2499">
                <a:solidFill>
                  <a:srgbClr val="FFFFFF"/>
                </a:solidFill>
                <a:latin typeface="Times New Roman Bold"/>
                <a:ea typeface="Times New Roman Bold"/>
                <a:cs typeface="Times New Roman Bold"/>
                <a:sym typeface="Times New Roman Bold"/>
              </a:rPr>
              <a:t>ANALYSIS AND DESIGN</a:t>
            </a:r>
          </a:p>
        </p:txBody>
      </p:sp>
      <p:sp>
        <p:nvSpPr>
          <p:cNvPr name="TextBox 40" id="40"/>
          <p:cNvSpPr txBox="true"/>
          <p:nvPr/>
        </p:nvSpPr>
        <p:spPr>
          <a:xfrm rot="0">
            <a:off x="4830888" y="3684687"/>
            <a:ext cx="3266089" cy="437977"/>
          </a:xfrm>
          <a:prstGeom prst="rect">
            <a:avLst/>
          </a:prstGeom>
        </p:spPr>
        <p:txBody>
          <a:bodyPr anchor="t" rtlCol="false" tIns="0" lIns="0" bIns="0" rIns="0">
            <a:spAutoFit/>
          </a:bodyPr>
          <a:lstStyle/>
          <a:p>
            <a:pPr algn="l">
              <a:lnSpc>
                <a:spcPts val="3001"/>
              </a:lnSpc>
            </a:pPr>
            <a:r>
              <a:rPr lang="en-US" sz="2499">
                <a:solidFill>
                  <a:srgbClr val="FFFFFF"/>
                </a:solidFill>
                <a:latin typeface="Times New Roman Bold"/>
                <a:ea typeface="Times New Roman Bold"/>
                <a:cs typeface="Times New Roman Bold"/>
                <a:sym typeface="Times New Roman Bold"/>
              </a:rPr>
              <a:t>IMPLEMENTATION</a:t>
            </a:r>
          </a:p>
        </p:txBody>
      </p:sp>
      <p:sp>
        <p:nvSpPr>
          <p:cNvPr name="TextBox 41" id="41"/>
          <p:cNvSpPr txBox="true"/>
          <p:nvPr/>
        </p:nvSpPr>
        <p:spPr>
          <a:xfrm rot="0">
            <a:off x="5310512" y="5067717"/>
            <a:ext cx="2306842" cy="437977"/>
          </a:xfrm>
          <a:prstGeom prst="rect">
            <a:avLst/>
          </a:prstGeom>
        </p:spPr>
        <p:txBody>
          <a:bodyPr anchor="t" rtlCol="false" tIns="0" lIns="0" bIns="0" rIns="0">
            <a:spAutoFit/>
          </a:bodyPr>
          <a:lstStyle/>
          <a:p>
            <a:pPr algn="l">
              <a:lnSpc>
                <a:spcPts val="3001"/>
              </a:lnSpc>
            </a:pPr>
            <a:r>
              <a:rPr lang="en-US" sz="2499">
                <a:solidFill>
                  <a:srgbClr val="FFFFFF"/>
                </a:solidFill>
                <a:latin typeface="Times New Roman Bold"/>
                <a:ea typeface="Times New Roman Bold"/>
                <a:cs typeface="Times New Roman Bold"/>
                <a:sym typeface="Times New Roman Bold"/>
              </a:rPr>
              <a:t>CONCLUSION</a:t>
            </a:r>
          </a:p>
        </p:txBody>
      </p:sp>
      <p:sp>
        <p:nvSpPr>
          <p:cNvPr name="TextBox 42" id="42"/>
          <p:cNvSpPr txBox="true"/>
          <p:nvPr/>
        </p:nvSpPr>
        <p:spPr>
          <a:xfrm rot="0">
            <a:off x="4989943" y="6326922"/>
            <a:ext cx="3107035" cy="437977"/>
          </a:xfrm>
          <a:prstGeom prst="rect">
            <a:avLst/>
          </a:prstGeom>
        </p:spPr>
        <p:txBody>
          <a:bodyPr anchor="t" rtlCol="false" tIns="0" lIns="0" bIns="0" rIns="0">
            <a:spAutoFit/>
          </a:bodyPr>
          <a:lstStyle/>
          <a:p>
            <a:pPr algn="l">
              <a:lnSpc>
                <a:spcPts val="3001"/>
              </a:lnSpc>
            </a:pPr>
            <a:r>
              <a:rPr lang="en-US" sz="2499">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5"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20</a:t>
              </a:r>
            </a:p>
          </p:txBody>
        </p:sp>
      </p:grpSp>
      <p:sp>
        <p:nvSpPr>
          <p:cNvPr name="Freeform 9" id="9"/>
          <p:cNvSpPr/>
          <p:nvPr/>
        </p:nvSpPr>
        <p:spPr>
          <a:xfrm flipH="false" flipV="false" rot="0">
            <a:off x="1077319" y="1660073"/>
            <a:ext cx="6647713" cy="4037634"/>
          </a:xfrm>
          <a:custGeom>
            <a:avLst/>
            <a:gdLst/>
            <a:ahLst/>
            <a:cxnLst/>
            <a:rect r="r" b="b" t="t" l="l"/>
            <a:pathLst>
              <a:path h="4037634" w="6647713">
                <a:moveTo>
                  <a:pt x="0" y="0"/>
                </a:moveTo>
                <a:lnTo>
                  <a:pt x="6647714" y="0"/>
                </a:lnTo>
                <a:lnTo>
                  <a:pt x="6647714" y="4037633"/>
                </a:lnTo>
                <a:lnTo>
                  <a:pt x="0" y="4037633"/>
                </a:lnTo>
                <a:lnTo>
                  <a:pt x="0" y="0"/>
                </a:lnTo>
                <a:close/>
              </a:path>
            </a:pathLst>
          </a:custGeom>
          <a:blipFill>
            <a:blip r:embed="rId2"/>
            <a:stretch>
              <a:fillRect l="0" t="0" r="0" b="0"/>
            </a:stretch>
          </a:blipFill>
        </p:spPr>
      </p:sp>
      <p:grpSp>
        <p:nvGrpSpPr>
          <p:cNvPr name="Group 10" id="10"/>
          <p:cNvGrpSpPr/>
          <p:nvPr/>
        </p:nvGrpSpPr>
        <p:grpSpPr>
          <a:xfrm rot="0">
            <a:off x="1744915" y="2070810"/>
            <a:ext cx="1583762" cy="219592"/>
            <a:chOff x="0" y="0"/>
            <a:chExt cx="586579" cy="81330"/>
          </a:xfrm>
        </p:grpSpPr>
        <p:sp>
          <p:nvSpPr>
            <p:cNvPr name="Freeform 11" id="11"/>
            <p:cNvSpPr/>
            <p:nvPr/>
          </p:nvSpPr>
          <p:spPr>
            <a:xfrm flipH="false" flipV="false" rot="0">
              <a:off x="0" y="0"/>
              <a:ext cx="586579" cy="81330"/>
            </a:xfrm>
            <a:custGeom>
              <a:avLst/>
              <a:gdLst/>
              <a:ahLst/>
              <a:cxnLst/>
              <a:rect r="r" b="b" t="t" l="l"/>
              <a:pathLst>
                <a:path h="81330" w="586579">
                  <a:moveTo>
                    <a:pt x="0" y="0"/>
                  </a:moveTo>
                  <a:lnTo>
                    <a:pt x="586579" y="0"/>
                  </a:lnTo>
                  <a:lnTo>
                    <a:pt x="586579" y="81330"/>
                  </a:lnTo>
                  <a:lnTo>
                    <a:pt x="0" y="81330"/>
                  </a:lnTo>
                  <a:close/>
                </a:path>
              </a:pathLst>
            </a:custGeom>
            <a:solidFill>
              <a:srgbClr val="000000">
                <a:alpha val="0"/>
              </a:srgbClr>
            </a:solidFill>
            <a:ln w="19050" cap="sq">
              <a:solidFill>
                <a:srgbClr val="E23237"/>
              </a:solidFill>
              <a:prstDash val="solid"/>
              <a:miter/>
            </a:ln>
          </p:spPr>
        </p:sp>
        <p:sp>
          <p:nvSpPr>
            <p:cNvPr name="TextBox 12" id="12"/>
            <p:cNvSpPr txBox="true"/>
            <p:nvPr/>
          </p:nvSpPr>
          <p:spPr>
            <a:xfrm>
              <a:off x="0" y="-85725"/>
              <a:ext cx="586579" cy="167055"/>
            </a:xfrm>
            <a:prstGeom prst="rect">
              <a:avLst/>
            </a:prstGeom>
          </p:spPr>
          <p:txBody>
            <a:bodyPr anchor="ctr" rtlCol="false" tIns="50800" lIns="50800" bIns="50800" rIns="50800"/>
            <a:lstStyle/>
            <a:p>
              <a:pPr algn="ctr">
                <a:lnSpc>
                  <a:spcPts val="2039"/>
                </a:lnSpc>
              </a:pPr>
            </a:p>
          </p:txBody>
        </p:sp>
      </p:grpSp>
      <p:sp>
        <p:nvSpPr>
          <p:cNvPr name="AutoShape 13" id="13"/>
          <p:cNvSpPr/>
          <p:nvPr/>
        </p:nvSpPr>
        <p:spPr>
          <a:xfrm flipV="true">
            <a:off x="3335730" y="1852294"/>
            <a:ext cx="689996" cy="310615"/>
          </a:xfrm>
          <a:prstGeom prst="line">
            <a:avLst/>
          </a:prstGeom>
          <a:ln cap="flat" w="19050">
            <a:solidFill>
              <a:srgbClr val="E23237"/>
            </a:solidFill>
            <a:prstDash val="solid"/>
            <a:headEnd type="none" len="sm" w="sm"/>
            <a:tailEnd type="arrow" len="sm" w="med"/>
          </a:ln>
        </p:spPr>
      </p:sp>
      <p:grpSp>
        <p:nvGrpSpPr>
          <p:cNvPr name="Group 14" id="14"/>
          <p:cNvGrpSpPr/>
          <p:nvPr/>
        </p:nvGrpSpPr>
        <p:grpSpPr>
          <a:xfrm rot="0">
            <a:off x="3517203" y="1274654"/>
            <a:ext cx="1755980" cy="385419"/>
            <a:chOff x="0" y="0"/>
            <a:chExt cx="650363" cy="142748"/>
          </a:xfrm>
        </p:grpSpPr>
        <p:sp>
          <p:nvSpPr>
            <p:cNvPr name="Freeform 15" id="15"/>
            <p:cNvSpPr/>
            <p:nvPr/>
          </p:nvSpPr>
          <p:spPr>
            <a:xfrm flipH="false" flipV="false" rot="0">
              <a:off x="0" y="0"/>
              <a:ext cx="650363" cy="142748"/>
            </a:xfrm>
            <a:custGeom>
              <a:avLst/>
              <a:gdLst/>
              <a:ahLst/>
              <a:cxnLst/>
              <a:rect r="r" b="b" t="t" l="l"/>
              <a:pathLst>
                <a:path h="142748" w="650363">
                  <a:moveTo>
                    <a:pt x="0" y="0"/>
                  </a:moveTo>
                  <a:lnTo>
                    <a:pt x="650363" y="0"/>
                  </a:lnTo>
                  <a:lnTo>
                    <a:pt x="650363" y="142748"/>
                  </a:lnTo>
                  <a:lnTo>
                    <a:pt x="0" y="142748"/>
                  </a:lnTo>
                  <a:close/>
                </a:path>
              </a:pathLst>
            </a:custGeom>
            <a:solidFill>
              <a:srgbClr val="000000">
                <a:alpha val="0"/>
              </a:srgbClr>
            </a:solidFill>
            <a:ln w="19050" cap="sq">
              <a:solidFill>
                <a:srgbClr val="E23237"/>
              </a:solidFill>
              <a:prstDash val="solid"/>
              <a:miter/>
            </a:ln>
          </p:spPr>
        </p:sp>
        <p:sp>
          <p:nvSpPr>
            <p:cNvPr name="TextBox 16" id="16"/>
            <p:cNvSpPr txBox="true"/>
            <p:nvPr/>
          </p:nvSpPr>
          <p:spPr>
            <a:xfrm>
              <a:off x="0" y="-66675"/>
              <a:ext cx="650363" cy="209423"/>
            </a:xfrm>
            <a:prstGeom prst="rect">
              <a:avLst/>
            </a:prstGeom>
          </p:spPr>
          <p:txBody>
            <a:bodyPr anchor="ctr" rtlCol="false" tIns="50800" lIns="50800" bIns="50800" rIns="50800"/>
            <a:lstStyle/>
            <a:p>
              <a:pPr algn="ctr">
                <a:lnSpc>
                  <a:spcPts val="1680"/>
                </a:lnSpc>
              </a:pPr>
              <a:r>
                <a:rPr lang="en-US" sz="999">
                  <a:solidFill>
                    <a:srgbClr val="000000"/>
                  </a:solidFill>
                  <a:latin typeface="Times New Roman"/>
                  <a:ea typeface="Times New Roman"/>
                  <a:cs typeface="Times New Roman"/>
                  <a:sym typeface="Times New Roman"/>
                </a:rPr>
                <a:t>Node,js environment version</a:t>
              </a:r>
            </a:p>
          </p:txBody>
        </p:sp>
      </p:grpSp>
      <p:sp>
        <p:nvSpPr>
          <p:cNvPr name="TextBox 17" id="17"/>
          <p:cNvSpPr txBox="true"/>
          <p:nvPr/>
        </p:nvSpPr>
        <p:spPr>
          <a:xfrm rot="0">
            <a:off x="276527" y="677121"/>
            <a:ext cx="3749199"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3</a:t>
            </a:r>
            <a:r>
              <a:rPr lang="en-US" sz="2000" spc="-27">
                <a:solidFill>
                  <a:srgbClr val="000000"/>
                </a:solidFill>
                <a:latin typeface="Times New Roman Bold"/>
                <a:ea typeface="Times New Roman Bold"/>
                <a:cs typeface="Times New Roman Bold"/>
                <a:sym typeface="Times New Roman Bold"/>
              </a:rPr>
              <a:t>.2. DevOps Project Implementation</a:t>
            </a:r>
          </a:p>
        </p:txBody>
      </p:sp>
      <p:sp>
        <p:nvSpPr>
          <p:cNvPr name="TextBox 18" id="18"/>
          <p:cNvSpPr txBox="true"/>
          <p:nvPr/>
        </p:nvSpPr>
        <p:spPr>
          <a:xfrm rot="0">
            <a:off x="432097" y="1121553"/>
            <a:ext cx="3593629" cy="344744"/>
          </a:xfrm>
          <a:prstGeom prst="rect">
            <a:avLst/>
          </a:prstGeom>
        </p:spPr>
        <p:txBody>
          <a:bodyPr anchor="t" rtlCol="false" tIns="0" lIns="0" bIns="0" rIns="0">
            <a:spAutoFit/>
          </a:bodyPr>
          <a:lstStyle/>
          <a:p>
            <a:pPr algn="l" marL="388622" indent="-194311" lvl="1">
              <a:lnSpc>
                <a:spcPts val="2520"/>
              </a:lnSpc>
              <a:buFont typeface="Arial"/>
              <a:buChar char="•"/>
            </a:pPr>
            <a:r>
              <a:rPr lang="en-US" sz="1800" spc="-24">
                <a:solidFill>
                  <a:srgbClr val="000000"/>
                </a:solidFill>
                <a:latin typeface="Times New Roman"/>
                <a:ea typeface="Times New Roman"/>
                <a:cs typeface="Times New Roman"/>
                <a:sym typeface="Times New Roman"/>
              </a:rPr>
              <a:t>Build Docker file </a:t>
            </a:r>
          </a:p>
        </p:txBody>
      </p:sp>
      <p:grpSp>
        <p:nvGrpSpPr>
          <p:cNvPr name="Group 19" id="19"/>
          <p:cNvGrpSpPr/>
          <p:nvPr/>
        </p:nvGrpSpPr>
        <p:grpSpPr>
          <a:xfrm rot="0">
            <a:off x="1744915" y="4536718"/>
            <a:ext cx="2124267" cy="1160988"/>
            <a:chOff x="0" y="0"/>
            <a:chExt cx="786766" cy="429996"/>
          </a:xfrm>
        </p:grpSpPr>
        <p:sp>
          <p:nvSpPr>
            <p:cNvPr name="Freeform 20" id="20"/>
            <p:cNvSpPr/>
            <p:nvPr/>
          </p:nvSpPr>
          <p:spPr>
            <a:xfrm flipH="false" flipV="false" rot="0">
              <a:off x="0" y="0"/>
              <a:ext cx="786766" cy="429996"/>
            </a:xfrm>
            <a:custGeom>
              <a:avLst/>
              <a:gdLst/>
              <a:ahLst/>
              <a:cxnLst/>
              <a:rect r="r" b="b" t="t" l="l"/>
              <a:pathLst>
                <a:path h="429996" w="786766">
                  <a:moveTo>
                    <a:pt x="0" y="0"/>
                  </a:moveTo>
                  <a:lnTo>
                    <a:pt x="786766" y="0"/>
                  </a:lnTo>
                  <a:lnTo>
                    <a:pt x="786766" y="429996"/>
                  </a:lnTo>
                  <a:lnTo>
                    <a:pt x="0" y="429996"/>
                  </a:lnTo>
                  <a:close/>
                </a:path>
              </a:pathLst>
            </a:custGeom>
            <a:solidFill>
              <a:srgbClr val="000000">
                <a:alpha val="0"/>
              </a:srgbClr>
            </a:solidFill>
            <a:ln w="19050" cap="sq">
              <a:solidFill>
                <a:srgbClr val="E23237"/>
              </a:solidFill>
              <a:prstDash val="solid"/>
              <a:miter/>
            </a:ln>
          </p:spPr>
        </p:sp>
        <p:sp>
          <p:nvSpPr>
            <p:cNvPr name="TextBox 21" id="21"/>
            <p:cNvSpPr txBox="true"/>
            <p:nvPr/>
          </p:nvSpPr>
          <p:spPr>
            <a:xfrm>
              <a:off x="0" y="-85725"/>
              <a:ext cx="786766" cy="515721"/>
            </a:xfrm>
            <a:prstGeom prst="rect">
              <a:avLst/>
            </a:prstGeom>
          </p:spPr>
          <p:txBody>
            <a:bodyPr anchor="ctr" rtlCol="false" tIns="50800" lIns="50800" bIns="50800" rIns="50800"/>
            <a:lstStyle/>
            <a:p>
              <a:pPr algn="ctr">
                <a:lnSpc>
                  <a:spcPts val="2039"/>
                </a:lnSpc>
              </a:pPr>
            </a:p>
          </p:txBody>
        </p:sp>
      </p:grpSp>
      <p:grpSp>
        <p:nvGrpSpPr>
          <p:cNvPr name="Group 22" id="22"/>
          <p:cNvGrpSpPr/>
          <p:nvPr/>
        </p:nvGrpSpPr>
        <p:grpSpPr>
          <a:xfrm rot="0">
            <a:off x="5040164" y="4685957"/>
            <a:ext cx="3619944" cy="724493"/>
            <a:chOff x="0" y="0"/>
            <a:chExt cx="1340720" cy="268331"/>
          </a:xfrm>
        </p:grpSpPr>
        <p:sp>
          <p:nvSpPr>
            <p:cNvPr name="Freeform 23" id="23"/>
            <p:cNvSpPr/>
            <p:nvPr/>
          </p:nvSpPr>
          <p:spPr>
            <a:xfrm flipH="false" flipV="false" rot="0">
              <a:off x="0" y="0"/>
              <a:ext cx="1340720" cy="268331"/>
            </a:xfrm>
            <a:custGeom>
              <a:avLst/>
              <a:gdLst/>
              <a:ahLst/>
              <a:cxnLst/>
              <a:rect r="r" b="b" t="t" l="l"/>
              <a:pathLst>
                <a:path h="268331" w="1340720">
                  <a:moveTo>
                    <a:pt x="0" y="0"/>
                  </a:moveTo>
                  <a:lnTo>
                    <a:pt x="1340720" y="0"/>
                  </a:lnTo>
                  <a:lnTo>
                    <a:pt x="1340720" y="268331"/>
                  </a:lnTo>
                  <a:lnTo>
                    <a:pt x="0" y="268331"/>
                  </a:lnTo>
                  <a:close/>
                </a:path>
              </a:pathLst>
            </a:custGeom>
            <a:solidFill>
              <a:srgbClr val="000000">
                <a:alpha val="0"/>
              </a:srgbClr>
            </a:solidFill>
            <a:ln w="19050" cap="sq">
              <a:solidFill>
                <a:srgbClr val="E23237"/>
              </a:solidFill>
              <a:prstDash val="solid"/>
              <a:miter/>
            </a:ln>
          </p:spPr>
        </p:sp>
        <p:sp>
          <p:nvSpPr>
            <p:cNvPr name="TextBox 24" id="24"/>
            <p:cNvSpPr txBox="true"/>
            <p:nvPr/>
          </p:nvSpPr>
          <p:spPr>
            <a:xfrm>
              <a:off x="0" y="-66675"/>
              <a:ext cx="1340720" cy="335006"/>
            </a:xfrm>
            <a:prstGeom prst="rect">
              <a:avLst/>
            </a:prstGeom>
          </p:spPr>
          <p:txBody>
            <a:bodyPr anchor="ctr" rtlCol="false" tIns="50800" lIns="50800" bIns="50800" rIns="50800"/>
            <a:lstStyle/>
            <a:p>
              <a:pPr algn="l">
                <a:lnSpc>
                  <a:spcPts val="1680"/>
                </a:lnSpc>
              </a:pPr>
              <a:r>
                <a:rPr lang="en-US" sz="999">
                  <a:solidFill>
                    <a:srgbClr val="000000"/>
                  </a:solidFill>
                  <a:latin typeface="Times New Roman"/>
                  <a:ea typeface="Times New Roman"/>
                  <a:cs typeface="Times New Roman"/>
                  <a:sym typeface="Times New Roman"/>
                </a:rPr>
                <a:t>insall a nest.js dependencies, and set the container port to serve port 4400 to running server and run the nest application using command `yarn start:dev` or `nest start --watch</a:t>
              </a:r>
            </a:p>
          </p:txBody>
        </p:sp>
      </p:grpSp>
      <p:sp>
        <p:nvSpPr>
          <p:cNvPr name="AutoShape 25" id="25"/>
          <p:cNvSpPr/>
          <p:nvPr/>
        </p:nvSpPr>
        <p:spPr>
          <a:xfrm flipV="true">
            <a:off x="3873092" y="5048203"/>
            <a:ext cx="1167072" cy="60323"/>
          </a:xfrm>
          <a:prstGeom prst="line">
            <a:avLst/>
          </a:prstGeom>
          <a:ln cap="flat" w="19050">
            <a:solidFill>
              <a:srgbClr val="E23237"/>
            </a:solidFill>
            <a:prstDash val="solid"/>
            <a:headEnd type="none" len="sm" w="sm"/>
            <a:tailEnd type="arrow" len="sm" w="med"/>
          </a:ln>
        </p:spPr>
      </p:sp>
      <p:sp>
        <p:nvSpPr>
          <p:cNvPr name="Freeform 26" id="26"/>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28" id="28"/>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31" id="31"/>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33" id="33"/>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4" id="34"/>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35" id="35"/>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5"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21</a:t>
              </a:r>
            </a:p>
          </p:txBody>
        </p:sp>
      </p:grpSp>
      <p:sp>
        <p:nvSpPr>
          <p:cNvPr name="Freeform 9" id="9"/>
          <p:cNvSpPr/>
          <p:nvPr/>
        </p:nvSpPr>
        <p:spPr>
          <a:xfrm flipH="false" flipV="false" rot="0">
            <a:off x="432097" y="4102680"/>
            <a:ext cx="8888816" cy="2218191"/>
          </a:xfrm>
          <a:custGeom>
            <a:avLst/>
            <a:gdLst/>
            <a:ahLst/>
            <a:cxnLst/>
            <a:rect r="r" b="b" t="t" l="l"/>
            <a:pathLst>
              <a:path h="2218191" w="8888816">
                <a:moveTo>
                  <a:pt x="0" y="0"/>
                </a:moveTo>
                <a:lnTo>
                  <a:pt x="8888816" y="0"/>
                </a:lnTo>
                <a:lnTo>
                  <a:pt x="8888816" y="2218191"/>
                </a:lnTo>
                <a:lnTo>
                  <a:pt x="0" y="2218191"/>
                </a:lnTo>
                <a:lnTo>
                  <a:pt x="0" y="0"/>
                </a:lnTo>
                <a:close/>
              </a:path>
            </a:pathLst>
          </a:custGeom>
          <a:blipFill>
            <a:blip r:embed="rId2"/>
            <a:stretch>
              <a:fillRect l="0" t="-1742" r="0" b="-112811"/>
            </a:stretch>
          </a:blipFill>
        </p:spPr>
      </p:sp>
      <p:sp>
        <p:nvSpPr>
          <p:cNvPr name="Freeform 10" id="10"/>
          <p:cNvSpPr/>
          <p:nvPr/>
        </p:nvSpPr>
        <p:spPr>
          <a:xfrm flipH="false" flipV="false" rot="0">
            <a:off x="520929" y="1462812"/>
            <a:ext cx="8711742" cy="2079378"/>
          </a:xfrm>
          <a:custGeom>
            <a:avLst/>
            <a:gdLst/>
            <a:ahLst/>
            <a:cxnLst/>
            <a:rect r="r" b="b" t="t" l="l"/>
            <a:pathLst>
              <a:path h="2079378" w="8711742">
                <a:moveTo>
                  <a:pt x="0" y="0"/>
                </a:moveTo>
                <a:lnTo>
                  <a:pt x="8711742" y="0"/>
                </a:lnTo>
                <a:lnTo>
                  <a:pt x="8711742" y="2079378"/>
                </a:lnTo>
                <a:lnTo>
                  <a:pt x="0" y="2079378"/>
                </a:lnTo>
                <a:lnTo>
                  <a:pt x="0" y="0"/>
                </a:lnTo>
                <a:close/>
              </a:path>
            </a:pathLst>
          </a:custGeom>
          <a:blipFill>
            <a:blip r:embed="rId3"/>
            <a:stretch>
              <a:fillRect l="0" t="0" r="0" b="0"/>
            </a:stretch>
          </a:blipFill>
        </p:spPr>
      </p:sp>
      <p:sp>
        <p:nvSpPr>
          <p:cNvPr name="TextBox 11" id="11"/>
          <p:cNvSpPr txBox="true"/>
          <p:nvPr/>
        </p:nvSpPr>
        <p:spPr>
          <a:xfrm rot="0">
            <a:off x="276527" y="645795"/>
            <a:ext cx="3749199"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3</a:t>
            </a:r>
            <a:r>
              <a:rPr lang="en-US" sz="2000" spc="-27">
                <a:solidFill>
                  <a:srgbClr val="000000"/>
                </a:solidFill>
                <a:latin typeface="Times New Roman Bold"/>
                <a:ea typeface="Times New Roman Bold"/>
                <a:cs typeface="Times New Roman Bold"/>
                <a:sym typeface="Times New Roman Bold"/>
              </a:rPr>
              <a:t>.2. DevOps Project Implementation</a:t>
            </a:r>
          </a:p>
        </p:txBody>
      </p:sp>
      <p:sp>
        <p:nvSpPr>
          <p:cNvPr name="TextBox 12" id="12"/>
          <p:cNvSpPr txBox="true"/>
          <p:nvPr/>
        </p:nvSpPr>
        <p:spPr>
          <a:xfrm rot="0">
            <a:off x="432097" y="3581400"/>
            <a:ext cx="3593629" cy="344744"/>
          </a:xfrm>
          <a:prstGeom prst="rect">
            <a:avLst/>
          </a:prstGeom>
        </p:spPr>
        <p:txBody>
          <a:bodyPr anchor="t" rtlCol="false" tIns="0" lIns="0" bIns="0" rIns="0">
            <a:spAutoFit/>
          </a:bodyPr>
          <a:lstStyle/>
          <a:p>
            <a:pPr algn="l" marL="388622" indent="-194311" lvl="1">
              <a:lnSpc>
                <a:spcPts val="2520"/>
              </a:lnSpc>
              <a:buFont typeface="Arial"/>
              <a:buChar char="•"/>
            </a:pPr>
            <a:r>
              <a:rPr lang="en-US" sz="1800" spc="-24">
                <a:solidFill>
                  <a:srgbClr val="000000"/>
                </a:solidFill>
                <a:latin typeface="Times New Roman"/>
                <a:ea typeface="Times New Roman"/>
                <a:cs typeface="Times New Roman"/>
                <a:sym typeface="Times New Roman"/>
              </a:rPr>
              <a:t>Jenkins’s Credentials</a:t>
            </a:r>
          </a:p>
        </p:txBody>
      </p:sp>
      <p:sp>
        <p:nvSpPr>
          <p:cNvPr name="TextBox 13" id="13"/>
          <p:cNvSpPr txBox="true"/>
          <p:nvPr/>
        </p:nvSpPr>
        <p:spPr>
          <a:xfrm rot="0">
            <a:off x="276527" y="1036782"/>
            <a:ext cx="6467812" cy="344744"/>
          </a:xfrm>
          <a:prstGeom prst="rect">
            <a:avLst/>
          </a:prstGeom>
        </p:spPr>
        <p:txBody>
          <a:bodyPr anchor="t" rtlCol="false" tIns="0" lIns="0" bIns="0" rIns="0">
            <a:spAutoFit/>
          </a:bodyPr>
          <a:lstStyle/>
          <a:p>
            <a:pPr algn="l" marL="388622" indent="-194311" lvl="1">
              <a:lnSpc>
                <a:spcPts val="2520"/>
              </a:lnSpc>
              <a:buFont typeface="Arial"/>
              <a:buChar char="•"/>
            </a:pPr>
            <a:r>
              <a:rPr lang="en-US" sz="1800" spc="-24">
                <a:solidFill>
                  <a:srgbClr val="000000"/>
                </a:solidFill>
                <a:latin typeface="Times New Roman"/>
                <a:ea typeface="Times New Roman"/>
                <a:cs typeface="Times New Roman"/>
                <a:sym typeface="Times New Roman"/>
              </a:rPr>
              <a:t>Connect GiLab  to Jenkins credentials by access token</a:t>
            </a:r>
          </a:p>
        </p:txBody>
      </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5"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22</a:t>
              </a:r>
            </a:p>
          </p:txBody>
        </p:sp>
      </p:grpSp>
      <p:sp>
        <p:nvSpPr>
          <p:cNvPr name="Freeform 9" id="9"/>
          <p:cNvSpPr/>
          <p:nvPr/>
        </p:nvSpPr>
        <p:spPr>
          <a:xfrm flipH="false" flipV="false" rot="0">
            <a:off x="276527" y="1695254"/>
            <a:ext cx="9044386" cy="4876432"/>
          </a:xfrm>
          <a:custGeom>
            <a:avLst/>
            <a:gdLst/>
            <a:ahLst/>
            <a:cxnLst/>
            <a:rect r="r" b="b" t="t" l="l"/>
            <a:pathLst>
              <a:path h="4876432" w="9044386">
                <a:moveTo>
                  <a:pt x="0" y="0"/>
                </a:moveTo>
                <a:lnTo>
                  <a:pt x="9044386" y="0"/>
                </a:lnTo>
                <a:lnTo>
                  <a:pt x="9044386" y="4876431"/>
                </a:lnTo>
                <a:lnTo>
                  <a:pt x="0" y="4876431"/>
                </a:lnTo>
                <a:lnTo>
                  <a:pt x="0" y="0"/>
                </a:lnTo>
                <a:close/>
              </a:path>
            </a:pathLst>
          </a:custGeom>
          <a:blipFill>
            <a:blip r:embed="rId2"/>
            <a:stretch>
              <a:fillRect l="0" t="0" r="0" b="0"/>
            </a:stretch>
          </a:blipFill>
        </p:spPr>
      </p:sp>
      <p:sp>
        <p:nvSpPr>
          <p:cNvPr name="TextBox 10" id="10"/>
          <p:cNvSpPr txBox="true"/>
          <p:nvPr/>
        </p:nvSpPr>
        <p:spPr>
          <a:xfrm rot="0">
            <a:off x="276527" y="645795"/>
            <a:ext cx="3749199"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3</a:t>
            </a:r>
            <a:r>
              <a:rPr lang="en-US" sz="2000" spc="-27">
                <a:solidFill>
                  <a:srgbClr val="000000"/>
                </a:solidFill>
                <a:latin typeface="Times New Roman Bold"/>
                <a:ea typeface="Times New Roman Bold"/>
                <a:cs typeface="Times New Roman Bold"/>
                <a:sym typeface="Times New Roman Bold"/>
              </a:rPr>
              <a:t>.2. DevOps Project Implementation</a:t>
            </a:r>
          </a:p>
        </p:txBody>
      </p:sp>
      <p:sp>
        <p:nvSpPr>
          <p:cNvPr name="TextBox 11" id="11"/>
          <p:cNvSpPr txBox="true"/>
          <p:nvPr/>
        </p:nvSpPr>
        <p:spPr>
          <a:xfrm rot="0">
            <a:off x="164363" y="1137187"/>
            <a:ext cx="4242649" cy="344744"/>
          </a:xfrm>
          <a:prstGeom prst="rect">
            <a:avLst/>
          </a:prstGeom>
        </p:spPr>
        <p:txBody>
          <a:bodyPr anchor="t" rtlCol="false" tIns="0" lIns="0" bIns="0" rIns="0">
            <a:spAutoFit/>
          </a:bodyPr>
          <a:lstStyle/>
          <a:p>
            <a:pPr algn="l" marL="388622" indent="-194311" lvl="1">
              <a:lnSpc>
                <a:spcPts val="2520"/>
              </a:lnSpc>
              <a:buFont typeface="Arial"/>
              <a:buChar char="•"/>
            </a:pPr>
            <a:r>
              <a:rPr lang="en-US" sz="1800" spc="-24">
                <a:solidFill>
                  <a:srgbClr val="000000"/>
                </a:solidFill>
                <a:latin typeface="Times New Roman"/>
                <a:ea typeface="Times New Roman"/>
                <a:cs typeface="Times New Roman"/>
                <a:sym typeface="Times New Roman"/>
              </a:rPr>
              <a:t>Process of Jenkins Pipeline CI CD</a:t>
            </a:r>
          </a:p>
        </p:txBody>
      </p:sp>
      <p:sp>
        <p:nvSpPr>
          <p:cNvPr name="Freeform 12" id="12"/>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4" id="14"/>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7" id="17"/>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9" id="19"/>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1" id="21"/>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5"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23</a:t>
              </a:r>
            </a:p>
          </p:txBody>
        </p:sp>
      </p:grpSp>
      <p:sp>
        <p:nvSpPr>
          <p:cNvPr name="Freeform 9" id="9"/>
          <p:cNvSpPr/>
          <p:nvPr/>
        </p:nvSpPr>
        <p:spPr>
          <a:xfrm flipH="false" flipV="false" rot="0">
            <a:off x="372661" y="1670149"/>
            <a:ext cx="9008279" cy="3974903"/>
          </a:xfrm>
          <a:custGeom>
            <a:avLst/>
            <a:gdLst/>
            <a:ahLst/>
            <a:cxnLst/>
            <a:rect r="r" b="b" t="t" l="l"/>
            <a:pathLst>
              <a:path h="3974903" w="9008279">
                <a:moveTo>
                  <a:pt x="0" y="0"/>
                </a:moveTo>
                <a:lnTo>
                  <a:pt x="9008278" y="0"/>
                </a:lnTo>
                <a:lnTo>
                  <a:pt x="9008278" y="3974902"/>
                </a:lnTo>
                <a:lnTo>
                  <a:pt x="0" y="3974902"/>
                </a:lnTo>
                <a:lnTo>
                  <a:pt x="0" y="0"/>
                </a:lnTo>
                <a:close/>
              </a:path>
            </a:pathLst>
          </a:custGeom>
          <a:blipFill>
            <a:blip r:embed="rId2"/>
            <a:stretch>
              <a:fillRect l="0" t="0" r="0" b="0"/>
            </a:stretch>
          </a:blipFill>
        </p:spPr>
      </p:sp>
      <p:sp>
        <p:nvSpPr>
          <p:cNvPr name="TextBox 10" id="10"/>
          <p:cNvSpPr txBox="true"/>
          <p:nvPr/>
        </p:nvSpPr>
        <p:spPr>
          <a:xfrm rot="0">
            <a:off x="276527" y="645795"/>
            <a:ext cx="3749199"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3</a:t>
            </a:r>
            <a:r>
              <a:rPr lang="en-US" sz="2000" spc="-27">
                <a:solidFill>
                  <a:srgbClr val="000000"/>
                </a:solidFill>
                <a:latin typeface="Times New Roman Bold"/>
                <a:ea typeface="Times New Roman Bold"/>
                <a:cs typeface="Times New Roman Bold"/>
                <a:sym typeface="Times New Roman Bold"/>
              </a:rPr>
              <a:t>.2. DevOps Project Implementation</a:t>
            </a:r>
          </a:p>
        </p:txBody>
      </p:sp>
      <p:sp>
        <p:nvSpPr>
          <p:cNvPr name="TextBox 11" id="11"/>
          <p:cNvSpPr txBox="true"/>
          <p:nvPr/>
        </p:nvSpPr>
        <p:spPr>
          <a:xfrm rot="0">
            <a:off x="276527" y="1061652"/>
            <a:ext cx="4460774" cy="344744"/>
          </a:xfrm>
          <a:prstGeom prst="rect">
            <a:avLst/>
          </a:prstGeom>
        </p:spPr>
        <p:txBody>
          <a:bodyPr anchor="t" rtlCol="false" tIns="0" lIns="0" bIns="0" rIns="0">
            <a:spAutoFit/>
          </a:bodyPr>
          <a:lstStyle/>
          <a:p>
            <a:pPr algn="l" marL="388622" indent="-194311" lvl="1">
              <a:lnSpc>
                <a:spcPts val="2520"/>
              </a:lnSpc>
              <a:buFont typeface="Arial"/>
              <a:buChar char="•"/>
            </a:pPr>
            <a:r>
              <a:rPr lang="en-US" sz="1800" spc="-24">
                <a:solidFill>
                  <a:srgbClr val="000000"/>
                </a:solidFill>
                <a:latin typeface="Times New Roman"/>
                <a:ea typeface="Times New Roman"/>
                <a:cs typeface="Times New Roman"/>
                <a:sym typeface="Times New Roman"/>
              </a:rPr>
              <a:t>Jenkins blue ocean stage view</a:t>
            </a:r>
          </a:p>
        </p:txBody>
      </p:sp>
      <p:sp>
        <p:nvSpPr>
          <p:cNvPr name="Freeform 12" id="12"/>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4" id="14"/>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7" id="17"/>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9" id="19"/>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1" id="21"/>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5"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24</a:t>
              </a:r>
            </a:p>
          </p:txBody>
        </p:sp>
      </p:grpSp>
      <p:sp>
        <p:nvSpPr>
          <p:cNvPr name="Freeform 9" id="9"/>
          <p:cNvSpPr/>
          <p:nvPr/>
        </p:nvSpPr>
        <p:spPr>
          <a:xfrm flipH="false" flipV="false" rot="0">
            <a:off x="2930209" y="1439409"/>
            <a:ext cx="3688762" cy="5264090"/>
          </a:xfrm>
          <a:custGeom>
            <a:avLst/>
            <a:gdLst/>
            <a:ahLst/>
            <a:cxnLst/>
            <a:rect r="r" b="b" t="t" l="l"/>
            <a:pathLst>
              <a:path h="5264090" w="3688762">
                <a:moveTo>
                  <a:pt x="0" y="0"/>
                </a:moveTo>
                <a:lnTo>
                  <a:pt x="3688762" y="0"/>
                </a:lnTo>
                <a:lnTo>
                  <a:pt x="3688762" y="5264090"/>
                </a:lnTo>
                <a:lnTo>
                  <a:pt x="0" y="5264090"/>
                </a:lnTo>
                <a:lnTo>
                  <a:pt x="0" y="0"/>
                </a:lnTo>
                <a:close/>
              </a:path>
            </a:pathLst>
          </a:custGeom>
          <a:blipFill>
            <a:blip r:embed="rId2"/>
            <a:stretch>
              <a:fillRect l="0" t="0" r="0" b="0"/>
            </a:stretch>
          </a:blipFill>
        </p:spPr>
      </p:sp>
      <p:sp>
        <p:nvSpPr>
          <p:cNvPr name="TextBox 10" id="10"/>
          <p:cNvSpPr txBox="true"/>
          <p:nvPr/>
        </p:nvSpPr>
        <p:spPr>
          <a:xfrm rot="0">
            <a:off x="276527" y="645795"/>
            <a:ext cx="3749199"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3</a:t>
            </a:r>
            <a:r>
              <a:rPr lang="en-US" sz="2000" spc="-27">
                <a:solidFill>
                  <a:srgbClr val="000000"/>
                </a:solidFill>
                <a:latin typeface="Times New Roman Bold"/>
                <a:ea typeface="Times New Roman Bold"/>
                <a:cs typeface="Times New Roman Bold"/>
                <a:sym typeface="Times New Roman Bold"/>
              </a:rPr>
              <a:t>.2. DevOps Project Implementation</a:t>
            </a:r>
          </a:p>
        </p:txBody>
      </p:sp>
      <p:sp>
        <p:nvSpPr>
          <p:cNvPr name="TextBox 11" id="11"/>
          <p:cNvSpPr txBox="true"/>
          <p:nvPr/>
        </p:nvSpPr>
        <p:spPr>
          <a:xfrm rot="0">
            <a:off x="396451" y="1061652"/>
            <a:ext cx="4460774" cy="344744"/>
          </a:xfrm>
          <a:prstGeom prst="rect">
            <a:avLst/>
          </a:prstGeom>
        </p:spPr>
        <p:txBody>
          <a:bodyPr anchor="t" rtlCol="false" tIns="0" lIns="0" bIns="0" rIns="0">
            <a:spAutoFit/>
          </a:bodyPr>
          <a:lstStyle/>
          <a:p>
            <a:pPr algn="l" marL="388622" indent="-194311" lvl="1">
              <a:lnSpc>
                <a:spcPts val="2520"/>
              </a:lnSpc>
              <a:buFont typeface="Arial"/>
              <a:buChar char="•"/>
            </a:pPr>
            <a:r>
              <a:rPr lang="en-US" sz="1800" spc="-24">
                <a:solidFill>
                  <a:srgbClr val="000000"/>
                </a:solidFill>
                <a:latin typeface="Times New Roman"/>
                <a:ea typeface="Times New Roman"/>
                <a:cs typeface="Times New Roman"/>
                <a:sym typeface="Times New Roman"/>
              </a:rPr>
              <a:t>Telegram chat bot alert messages</a:t>
            </a:r>
          </a:p>
        </p:txBody>
      </p:sp>
      <p:sp>
        <p:nvSpPr>
          <p:cNvPr name="Freeform 12" id="12"/>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4" id="14"/>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7" id="17"/>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9" id="19"/>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1" id="21"/>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125" y="6915254"/>
            <a:ext cx="9805725" cy="399946"/>
            <a:chOff x="0" y="0"/>
            <a:chExt cx="3631750" cy="148128"/>
          </a:xfrm>
        </p:grpSpPr>
        <p:sp>
          <p:nvSpPr>
            <p:cNvPr name="Freeform 3" id="3"/>
            <p:cNvSpPr/>
            <p:nvPr/>
          </p:nvSpPr>
          <p:spPr>
            <a:xfrm flipH="false" flipV="false" rot="0">
              <a:off x="0" y="0"/>
              <a:ext cx="3631750" cy="148128"/>
            </a:xfrm>
            <a:custGeom>
              <a:avLst/>
              <a:gdLst/>
              <a:ahLst/>
              <a:cxnLst/>
              <a:rect r="r" b="b" t="t" l="l"/>
              <a:pathLst>
                <a:path h="148128" w="3631750">
                  <a:moveTo>
                    <a:pt x="0" y="0"/>
                  </a:moveTo>
                  <a:lnTo>
                    <a:pt x="3631750" y="0"/>
                  </a:lnTo>
                  <a:lnTo>
                    <a:pt x="3631750" y="148128"/>
                  </a:lnTo>
                  <a:lnTo>
                    <a:pt x="0" y="148128"/>
                  </a:lnTo>
                  <a:close/>
                </a:path>
              </a:pathLst>
            </a:custGeom>
            <a:solidFill>
              <a:srgbClr val="058248"/>
            </a:solidFill>
          </p:spPr>
        </p:sp>
        <p:sp>
          <p:nvSpPr>
            <p:cNvPr name="TextBox 4" id="4"/>
            <p:cNvSpPr txBox="true"/>
            <p:nvPr/>
          </p:nvSpPr>
          <p:spPr>
            <a:xfrm>
              <a:off x="0" y="-76200"/>
              <a:ext cx="3631750" cy="224328"/>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80" y="6617968"/>
            <a:ext cx="597668" cy="546259"/>
            <a:chOff x="0" y="0"/>
            <a:chExt cx="796891" cy="728346"/>
          </a:xfrm>
        </p:grpSpPr>
        <p:grpSp>
          <p:nvGrpSpPr>
            <p:cNvPr name="Group 6" id="6"/>
            <p:cNvGrpSpPr/>
            <p:nvPr/>
          </p:nvGrpSpPr>
          <p:grpSpPr>
            <a:xfrm rot="0">
              <a:off x="0" y="0"/>
              <a:ext cx="796891" cy="728346"/>
              <a:chOff x="0" y="0"/>
              <a:chExt cx="796891" cy="728346"/>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0318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25</a:t>
              </a:r>
            </a:p>
          </p:txBody>
        </p:sp>
      </p:grpSp>
      <p:grpSp>
        <p:nvGrpSpPr>
          <p:cNvPr name="Group 9" id="9"/>
          <p:cNvGrpSpPr/>
          <p:nvPr/>
        </p:nvGrpSpPr>
        <p:grpSpPr>
          <a:xfrm rot="0">
            <a:off x="-104250" y="2869186"/>
            <a:ext cx="9857850" cy="788414"/>
            <a:chOff x="0" y="0"/>
            <a:chExt cx="13143800" cy="1051218"/>
          </a:xfrm>
        </p:grpSpPr>
        <p:grpSp>
          <p:nvGrpSpPr>
            <p:cNvPr name="Group 10" id="10"/>
            <p:cNvGrpSpPr/>
            <p:nvPr/>
          </p:nvGrpSpPr>
          <p:grpSpPr>
            <a:xfrm rot="0">
              <a:off x="0" y="0"/>
              <a:ext cx="13143800" cy="1051218"/>
              <a:chOff x="0" y="0"/>
              <a:chExt cx="3386625" cy="270856"/>
            </a:xfrm>
          </p:grpSpPr>
          <p:sp>
            <p:nvSpPr>
              <p:cNvPr name="Freeform 11" id="11"/>
              <p:cNvSpPr/>
              <p:nvPr/>
            </p:nvSpPr>
            <p:spPr>
              <a:xfrm flipH="false" flipV="false" rot="0">
                <a:off x="0" y="0"/>
                <a:ext cx="3386625" cy="270856"/>
              </a:xfrm>
              <a:custGeom>
                <a:avLst/>
                <a:gdLst/>
                <a:ahLst/>
                <a:cxnLst/>
                <a:rect r="r" b="b" t="t" l="l"/>
                <a:pathLst>
                  <a:path h="270856" w="3386625">
                    <a:moveTo>
                      <a:pt x="0" y="0"/>
                    </a:moveTo>
                    <a:lnTo>
                      <a:pt x="3183425" y="0"/>
                    </a:lnTo>
                    <a:lnTo>
                      <a:pt x="3386625" y="135428"/>
                    </a:lnTo>
                    <a:lnTo>
                      <a:pt x="3183425" y="270856"/>
                    </a:lnTo>
                    <a:lnTo>
                      <a:pt x="0" y="270856"/>
                    </a:lnTo>
                    <a:lnTo>
                      <a:pt x="203200" y="135428"/>
                    </a:lnTo>
                    <a:lnTo>
                      <a:pt x="0" y="0"/>
                    </a:lnTo>
                    <a:close/>
                  </a:path>
                </a:pathLst>
              </a:custGeom>
              <a:solidFill>
                <a:srgbClr val="058248"/>
              </a:solidFill>
            </p:spPr>
          </p:sp>
          <p:sp>
            <p:nvSpPr>
              <p:cNvPr name="TextBox 12" id="12"/>
              <p:cNvSpPr txBox="true"/>
              <p:nvPr/>
            </p:nvSpPr>
            <p:spPr>
              <a:xfrm>
                <a:off x="177800" y="-85725"/>
                <a:ext cx="3132625" cy="356581"/>
              </a:xfrm>
              <a:prstGeom prst="rect">
                <a:avLst/>
              </a:prstGeom>
            </p:spPr>
            <p:txBody>
              <a:bodyPr anchor="ctr" rtlCol="false" tIns="50800" lIns="50800" bIns="50800" rIns="50800"/>
              <a:lstStyle/>
              <a:p>
                <a:pPr algn="ctr">
                  <a:lnSpc>
                    <a:spcPts val="2039"/>
                  </a:lnSpc>
                </a:pPr>
              </a:p>
            </p:txBody>
          </p:sp>
        </p:grpSp>
        <p:sp>
          <p:nvSpPr>
            <p:cNvPr name="TextBox 13" id="13"/>
            <p:cNvSpPr txBox="true"/>
            <p:nvPr/>
          </p:nvSpPr>
          <p:spPr>
            <a:xfrm rot="0">
              <a:off x="1246226" y="-56029"/>
              <a:ext cx="10651348" cy="934677"/>
            </a:xfrm>
            <a:prstGeom prst="rect">
              <a:avLst/>
            </a:prstGeom>
          </p:spPr>
          <p:txBody>
            <a:bodyPr anchor="t" rtlCol="false" tIns="0" lIns="0" bIns="0" rIns="0">
              <a:spAutoFit/>
            </a:bodyPr>
            <a:lstStyle/>
            <a:p>
              <a:pPr algn="ctr">
                <a:lnSpc>
                  <a:spcPts val="5880"/>
                </a:lnSpc>
              </a:pPr>
              <a:r>
                <a:rPr lang="en-US" sz="3500">
                  <a:solidFill>
                    <a:srgbClr val="FFFFFF"/>
                  </a:solidFill>
                  <a:latin typeface="Times New Roman Bold"/>
                  <a:ea typeface="Times New Roman Bold"/>
                  <a:cs typeface="Times New Roman Bold"/>
                  <a:sym typeface="Times New Roman Bold"/>
                </a:rPr>
                <a:t>IV. CONCLUSION</a:t>
              </a: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aphicFrame>
        <p:nvGraphicFramePr>
          <p:cNvPr name="Table 5" id="5"/>
          <p:cNvGraphicFramePr>
            <a:graphicFrameLocks noGrp="true"/>
          </p:cNvGraphicFramePr>
          <p:nvPr/>
        </p:nvGraphicFramePr>
        <p:xfrm>
          <a:off x="1229418" y="1033077"/>
          <a:ext cx="7463146" cy="5816690"/>
        </p:xfrm>
        <a:graphic>
          <a:graphicData uri="http://schemas.openxmlformats.org/drawingml/2006/table">
            <a:tbl>
              <a:tblPr/>
              <a:tblGrid>
                <a:gridCol w="4058969"/>
                <a:gridCol w="1525697"/>
                <a:gridCol w="1878480"/>
              </a:tblGrid>
              <a:tr h="614743">
                <a:tc>
                  <a:txBody>
                    <a:bodyPr anchor="t" rtlCol="false"/>
                    <a:lstStyle/>
                    <a:p>
                      <a:pPr algn="ctr">
                        <a:lnSpc>
                          <a:spcPts val="2100"/>
                        </a:lnSpc>
                        <a:defRPr/>
                      </a:pPr>
                      <a:r>
                        <a:rPr lang="en-US" sz="1500">
                          <a:solidFill>
                            <a:srgbClr val="FFFFFF"/>
                          </a:solidFill>
                          <a:latin typeface="Times New Roman Bold"/>
                          <a:ea typeface="Times New Roman Bold"/>
                          <a:cs typeface="Times New Roman Bold"/>
                          <a:sym typeface="Times New Roman Bold"/>
                        </a:rPr>
                        <a:t>Tasks</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2100"/>
                        </a:lnSpc>
                        <a:defRPr/>
                      </a:pPr>
                      <a:r>
                        <a:rPr lang="en-US" sz="1500">
                          <a:solidFill>
                            <a:srgbClr val="FFFFFF"/>
                          </a:solidFill>
                          <a:latin typeface="Times New Roman Bold"/>
                          <a:ea typeface="Times New Roman Bold"/>
                          <a:cs typeface="Times New Roman Bold"/>
                          <a:sym typeface="Times New Roman Bold"/>
                        </a:rPr>
                        <a:t>Status</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2100"/>
                        </a:lnSpc>
                        <a:defRPr/>
                      </a:pPr>
                      <a:r>
                        <a:rPr lang="en-US" sz="1500">
                          <a:solidFill>
                            <a:srgbClr val="FFFFFF"/>
                          </a:solidFill>
                          <a:latin typeface="Times New Roman Bold"/>
                          <a:ea typeface="Times New Roman Bold"/>
                          <a:cs typeface="Times New Roman Bold"/>
                          <a:sym typeface="Times New Roman Bold"/>
                        </a:rPr>
                        <a:t>Responsible by</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r>
              <a:tr h="5769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Install and Configure Keycloak Server</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9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User Authentication</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Semi-Bold"/>
                          <a:ea typeface="Times New Roman Semi-Bold"/>
                          <a:cs typeface="Times New Roman Semi-Bold"/>
                          <a:sym typeface="Times New Roman Semi-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9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Role-Basesd Access Control (RABC)</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035">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User Registration</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9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User Profile Management</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9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Administrator Authentication</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035">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Session Management</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69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Deployment</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88401">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Integrate SSO system with another Web Client</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FF914D"/>
                          </a:solidFill>
                          <a:latin typeface="Times New Roman Bold"/>
                          <a:ea typeface="Times New Roman Bold"/>
                          <a:cs typeface="Times New Roman Bold"/>
                          <a:sym typeface="Times New Roman Bold"/>
                        </a:rPr>
                        <a:t>In progress</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72199" y="645795"/>
            <a:ext cx="6738072"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4.1. Completed and Uncompleted Tasks for SSO System</a:t>
            </a:r>
          </a:p>
        </p:txBody>
      </p:sp>
      <p:grpSp>
        <p:nvGrpSpPr>
          <p:cNvPr name="Group 7" id="7"/>
          <p:cNvGrpSpPr/>
          <p:nvPr/>
        </p:nvGrpSpPr>
        <p:grpSpPr>
          <a:xfrm rot="0">
            <a:off x="9022079" y="6583679"/>
            <a:ext cx="597668" cy="546260"/>
            <a:chOff x="0" y="0"/>
            <a:chExt cx="796891" cy="728347"/>
          </a:xfrm>
        </p:grpSpPr>
        <p:grpSp>
          <p:nvGrpSpPr>
            <p:cNvPr name="Group 8" id="8"/>
            <p:cNvGrpSpPr/>
            <p:nvPr/>
          </p:nvGrpSpPr>
          <p:grpSpPr>
            <a:xfrm rot="0">
              <a:off x="0" y="0"/>
              <a:ext cx="796891" cy="728347"/>
              <a:chOff x="0" y="0"/>
              <a:chExt cx="796891" cy="728347"/>
            </a:xfrm>
          </p:grpSpPr>
          <p:sp>
            <p:nvSpPr>
              <p:cNvPr name="Freeform 9" id="9"/>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0" id="10"/>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26</a:t>
              </a:r>
            </a:p>
          </p:txBody>
        </p:sp>
      </p:grpSp>
      <p:sp>
        <p:nvSpPr>
          <p:cNvPr name="Freeform 11" id="11"/>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3" id="13"/>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6" id="16"/>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8" id="18"/>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0" id="20"/>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sp>
        <p:nvSpPr>
          <p:cNvPr name="TextBox 5" id="5"/>
          <p:cNvSpPr txBox="true"/>
          <p:nvPr/>
        </p:nvSpPr>
        <p:spPr>
          <a:xfrm rot="0">
            <a:off x="350933" y="645795"/>
            <a:ext cx="6424809"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4.2. Completed and Uncompleted Tasks for DevOps</a:t>
            </a:r>
          </a:p>
        </p:txBody>
      </p:sp>
      <p:graphicFrame>
        <p:nvGraphicFramePr>
          <p:cNvPr name="Table 6" id="6"/>
          <p:cNvGraphicFramePr>
            <a:graphicFrameLocks noGrp="true"/>
          </p:cNvGraphicFramePr>
          <p:nvPr/>
        </p:nvGraphicFramePr>
        <p:xfrm>
          <a:off x="1170892" y="1243276"/>
          <a:ext cx="7255719" cy="4978914"/>
        </p:xfrm>
        <a:graphic>
          <a:graphicData uri="http://schemas.openxmlformats.org/drawingml/2006/table">
            <a:tbl>
              <a:tblPr/>
              <a:tblGrid>
                <a:gridCol w="4088687"/>
                <a:gridCol w="1396026"/>
                <a:gridCol w="1771006"/>
              </a:tblGrid>
              <a:tr h="679211">
                <a:tc>
                  <a:txBody>
                    <a:bodyPr anchor="t" rtlCol="false"/>
                    <a:lstStyle/>
                    <a:p>
                      <a:pPr algn="ctr">
                        <a:lnSpc>
                          <a:spcPts val="2100"/>
                        </a:lnSpc>
                        <a:defRPr/>
                      </a:pPr>
                      <a:r>
                        <a:rPr lang="en-US" sz="1500">
                          <a:solidFill>
                            <a:srgbClr val="FFFFFF"/>
                          </a:solidFill>
                          <a:latin typeface="Times New Roman Bold"/>
                          <a:ea typeface="Times New Roman Bold"/>
                          <a:cs typeface="Times New Roman Bold"/>
                          <a:sym typeface="Times New Roman Bold"/>
                        </a:rPr>
                        <a:t>Tasks</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2100"/>
                        </a:lnSpc>
                        <a:defRPr/>
                      </a:pPr>
                      <a:r>
                        <a:rPr lang="en-US" sz="1500">
                          <a:solidFill>
                            <a:srgbClr val="FFFFFF"/>
                          </a:solidFill>
                          <a:latin typeface="Times New Roman Bold"/>
                          <a:ea typeface="Times New Roman Bold"/>
                          <a:cs typeface="Times New Roman Bold"/>
                          <a:sym typeface="Times New Roman Bold"/>
                        </a:rPr>
                        <a:t>Status</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c>
                  <a:txBody>
                    <a:bodyPr anchor="t" rtlCol="false"/>
                    <a:lstStyle/>
                    <a:p>
                      <a:pPr algn="ctr">
                        <a:lnSpc>
                          <a:spcPts val="2100"/>
                        </a:lnSpc>
                        <a:defRPr/>
                      </a:pPr>
                      <a:r>
                        <a:rPr lang="en-US" sz="1500">
                          <a:solidFill>
                            <a:srgbClr val="FFFFFF"/>
                          </a:solidFill>
                          <a:latin typeface="Times New Roman Bold"/>
                          <a:ea typeface="Times New Roman Bold"/>
                          <a:cs typeface="Times New Roman Bold"/>
                          <a:sym typeface="Times New Roman Bold"/>
                        </a:rPr>
                        <a:t>Responsible by</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2684FF"/>
                    </a:solidFill>
                  </a:tcPr>
                </a:tc>
              </a:tr>
              <a:tr h="6374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Manage Version Control</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6374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Integration CI/CD with Gitlab and Jenkins</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Semi-Bold"/>
                          <a:ea typeface="Times New Roman Semi-Bold"/>
                          <a:cs typeface="Times New Roman Semi-Bold"/>
                          <a:sym typeface="Times New Roman Semi-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6374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Implementation with Docker</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63644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Config automation deployment</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7716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Configure DNS with Nginx</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63741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Implementation with PM2 Server</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636443">
                <a:tc>
                  <a:txBody>
                    <a:bodyPr anchor="t" rtlCol="false"/>
                    <a:lstStyle/>
                    <a:p>
                      <a:pPr algn="ctr">
                        <a:lnSpc>
                          <a:spcPts val="2100"/>
                        </a:lnSpc>
                        <a:defRPr/>
                      </a:pPr>
                      <a:r>
                        <a:rPr lang="en-US" sz="1500">
                          <a:solidFill>
                            <a:srgbClr val="000000"/>
                          </a:solidFill>
                          <a:latin typeface="Times New Roman"/>
                          <a:ea typeface="Times New Roman"/>
                          <a:cs typeface="Times New Roman"/>
                          <a:sym typeface="Times New Roman"/>
                        </a:rPr>
                        <a:t>Notified Message to Telegram</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39C697"/>
                          </a:solidFill>
                          <a:latin typeface="Times New Roman Bold"/>
                          <a:ea typeface="Times New Roman Bold"/>
                          <a:cs typeface="Times New Roman Bold"/>
                          <a:sym typeface="Times New Roman Bold"/>
                        </a:rPr>
                        <a:t>Completed</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285095"/>
                          </a:solidFill>
                          <a:latin typeface="Times New Roman Bold"/>
                          <a:ea typeface="Times New Roman Bold"/>
                          <a:cs typeface="Times New Roman Bold"/>
                          <a:sym typeface="Times New Roman Bold"/>
                        </a:rPr>
                        <a:t>ROTHA Dapravith</a:t>
                      </a:r>
                      <a:endParaRPr lang="en-US" sz="1100"/>
                    </a:p>
                  </a:txBody>
                  <a:tcPr marL="85725" marR="85725" marT="85725" marB="857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grpSp>
        <p:nvGrpSpPr>
          <p:cNvPr name="Group 7" id="7"/>
          <p:cNvGrpSpPr/>
          <p:nvPr/>
        </p:nvGrpSpPr>
        <p:grpSpPr>
          <a:xfrm rot="0">
            <a:off x="9022079" y="6583679"/>
            <a:ext cx="597668" cy="546260"/>
            <a:chOff x="0" y="0"/>
            <a:chExt cx="796891" cy="728347"/>
          </a:xfrm>
        </p:grpSpPr>
        <p:grpSp>
          <p:nvGrpSpPr>
            <p:cNvPr name="Group 8" id="8"/>
            <p:cNvGrpSpPr/>
            <p:nvPr/>
          </p:nvGrpSpPr>
          <p:grpSpPr>
            <a:xfrm rot="0">
              <a:off x="0" y="0"/>
              <a:ext cx="796891" cy="728347"/>
              <a:chOff x="0" y="0"/>
              <a:chExt cx="796891" cy="728347"/>
            </a:xfrm>
          </p:grpSpPr>
          <p:sp>
            <p:nvSpPr>
              <p:cNvPr name="Freeform 9" id="9"/>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0" id="10"/>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27</a:t>
              </a:r>
            </a:p>
          </p:txBody>
        </p:sp>
      </p:grpSp>
      <p:sp>
        <p:nvSpPr>
          <p:cNvPr name="Freeform 11" id="11"/>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3" id="13"/>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6" id="16"/>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18" id="18"/>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0" id="20"/>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9022079" y="6583679"/>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28</a:t>
              </a:r>
            </a:p>
          </p:txBody>
        </p:sp>
      </p:grpSp>
      <p:sp>
        <p:nvSpPr>
          <p:cNvPr name="Freeform 9" id="9"/>
          <p:cNvSpPr/>
          <p:nvPr/>
        </p:nvSpPr>
        <p:spPr>
          <a:xfrm flipH="false" flipV="false" rot="0">
            <a:off x="7634104" y="1130357"/>
            <a:ext cx="1558209" cy="1556261"/>
          </a:xfrm>
          <a:custGeom>
            <a:avLst/>
            <a:gdLst/>
            <a:ahLst/>
            <a:cxnLst/>
            <a:rect r="r" b="b" t="t" l="l"/>
            <a:pathLst>
              <a:path h="1556261" w="1558209">
                <a:moveTo>
                  <a:pt x="0" y="0"/>
                </a:moveTo>
                <a:lnTo>
                  <a:pt x="1558208" y="0"/>
                </a:lnTo>
                <a:lnTo>
                  <a:pt x="1558208" y="1556261"/>
                </a:lnTo>
                <a:lnTo>
                  <a:pt x="0" y="1556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700891" y="4788344"/>
            <a:ext cx="1424635" cy="1463040"/>
          </a:xfrm>
          <a:custGeom>
            <a:avLst/>
            <a:gdLst/>
            <a:ahLst/>
            <a:cxnLst/>
            <a:rect r="r" b="b" t="t" l="l"/>
            <a:pathLst>
              <a:path h="1463040" w="1424635">
                <a:moveTo>
                  <a:pt x="0" y="0"/>
                </a:moveTo>
                <a:lnTo>
                  <a:pt x="1424635" y="0"/>
                </a:lnTo>
                <a:lnTo>
                  <a:pt x="1424635" y="1463040"/>
                </a:lnTo>
                <a:lnTo>
                  <a:pt x="0" y="1463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67317" y="3188744"/>
            <a:ext cx="1620022" cy="1178566"/>
          </a:xfrm>
          <a:custGeom>
            <a:avLst/>
            <a:gdLst/>
            <a:ahLst/>
            <a:cxnLst/>
            <a:rect r="r" b="b" t="t" l="l"/>
            <a:pathLst>
              <a:path h="1178566" w="1620022">
                <a:moveTo>
                  <a:pt x="0" y="0"/>
                </a:moveTo>
                <a:lnTo>
                  <a:pt x="1620023" y="0"/>
                </a:lnTo>
                <a:lnTo>
                  <a:pt x="1620023" y="1178567"/>
                </a:lnTo>
                <a:lnTo>
                  <a:pt x="0" y="1178567"/>
                </a:lnTo>
                <a:lnTo>
                  <a:pt x="0" y="0"/>
                </a:lnTo>
                <a:close/>
              </a:path>
            </a:pathLst>
          </a:custGeom>
          <a:blipFill>
            <a:blip r:embed="rId6"/>
            <a:stretch>
              <a:fillRect l="0" t="0" r="0" b="0"/>
            </a:stretch>
          </a:blipFill>
        </p:spPr>
      </p:sp>
      <p:sp>
        <p:nvSpPr>
          <p:cNvPr name="TextBox 12" id="12"/>
          <p:cNvSpPr txBox="true"/>
          <p:nvPr/>
        </p:nvSpPr>
        <p:spPr>
          <a:xfrm rot="0">
            <a:off x="567192" y="710509"/>
            <a:ext cx="1860109"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4.3. Difficulites</a:t>
            </a:r>
          </a:p>
        </p:txBody>
      </p:sp>
      <p:sp>
        <p:nvSpPr>
          <p:cNvPr name="TextBox 13" id="13"/>
          <p:cNvSpPr txBox="true"/>
          <p:nvPr/>
        </p:nvSpPr>
        <p:spPr>
          <a:xfrm rot="0">
            <a:off x="567192" y="2456246"/>
            <a:ext cx="1860109"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4.4. Experiences</a:t>
            </a:r>
          </a:p>
        </p:txBody>
      </p:sp>
      <p:sp>
        <p:nvSpPr>
          <p:cNvPr name="TextBox 14" id="14"/>
          <p:cNvSpPr txBox="true"/>
          <p:nvPr/>
        </p:nvSpPr>
        <p:spPr>
          <a:xfrm rot="0">
            <a:off x="534487" y="1181293"/>
            <a:ext cx="5533281" cy="387350"/>
          </a:xfrm>
          <a:prstGeom prst="rect">
            <a:avLst/>
          </a:prstGeom>
        </p:spPr>
        <p:txBody>
          <a:bodyPr anchor="t" rtlCol="false" tIns="0" lIns="0" bIns="0" rIns="0">
            <a:spAutoFit/>
          </a:bodyPr>
          <a:lstStyle/>
          <a:p>
            <a:pPr algn="ctr"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Challenges with new technologies and DevOps.</a:t>
            </a:r>
          </a:p>
        </p:txBody>
      </p:sp>
      <p:sp>
        <p:nvSpPr>
          <p:cNvPr name="TextBox 15" id="15"/>
          <p:cNvSpPr txBox="true"/>
          <p:nvPr/>
        </p:nvSpPr>
        <p:spPr>
          <a:xfrm rot="0">
            <a:off x="534487" y="1616268"/>
            <a:ext cx="5861075"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Have many requirements tasks in project.</a:t>
            </a:r>
          </a:p>
        </p:txBody>
      </p:sp>
      <p:sp>
        <p:nvSpPr>
          <p:cNvPr name="TextBox 16" id="16"/>
          <p:cNvSpPr txBox="true"/>
          <p:nvPr/>
        </p:nvSpPr>
        <p:spPr>
          <a:xfrm rot="0">
            <a:off x="534487" y="2051243"/>
            <a:ext cx="3354869"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Time management.</a:t>
            </a:r>
          </a:p>
        </p:txBody>
      </p:sp>
      <p:sp>
        <p:nvSpPr>
          <p:cNvPr name="TextBox 17" id="17"/>
          <p:cNvSpPr txBox="true"/>
          <p:nvPr/>
        </p:nvSpPr>
        <p:spPr>
          <a:xfrm rot="0">
            <a:off x="512724" y="2952207"/>
            <a:ext cx="3495601" cy="387350"/>
          </a:xfrm>
          <a:prstGeom prst="rect">
            <a:avLst/>
          </a:prstGeom>
        </p:spPr>
        <p:txBody>
          <a:bodyPr anchor="t" rtlCol="false" tIns="0" lIns="0" bIns="0" rIns="0">
            <a:spAutoFit/>
          </a:bodyPr>
          <a:lstStyle/>
          <a:p>
            <a:pPr algn="ctr"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Real working environments.</a:t>
            </a:r>
          </a:p>
        </p:txBody>
      </p:sp>
      <p:sp>
        <p:nvSpPr>
          <p:cNvPr name="TextBox 18" id="18"/>
          <p:cNvSpPr txBox="true"/>
          <p:nvPr/>
        </p:nvSpPr>
        <p:spPr>
          <a:xfrm rot="0">
            <a:off x="512724" y="3345813"/>
            <a:ext cx="6141564"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Learn new technologies and DevOps.</a:t>
            </a:r>
          </a:p>
        </p:txBody>
      </p:sp>
      <p:sp>
        <p:nvSpPr>
          <p:cNvPr name="TextBox 19" id="19"/>
          <p:cNvSpPr txBox="true"/>
          <p:nvPr/>
        </p:nvSpPr>
        <p:spPr>
          <a:xfrm rot="0">
            <a:off x="512724" y="3712405"/>
            <a:ext cx="6141564"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Know how to deployment on production server.</a:t>
            </a:r>
          </a:p>
        </p:txBody>
      </p:sp>
      <p:sp>
        <p:nvSpPr>
          <p:cNvPr name="TextBox 20" id="20"/>
          <p:cNvSpPr txBox="true"/>
          <p:nvPr/>
        </p:nvSpPr>
        <p:spPr>
          <a:xfrm rot="0">
            <a:off x="512724" y="4147380"/>
            <a:ext cx="7440437"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Self-learning, teamworks and project management.</a:t>
            </a:r>
          </a:p>
        </p:txBody>
      </p:sp>
      <p:sp>
        <p:nvSpPr>
          <p:cNvPr name="TextBox 21" id="21"/>
          <p:cNvSpPr txBox="true"/>
          <p:nvPr/>
        </p:nvSpPr>
        <p:spPr>
          <a:xfrm rot="0">
            <a:off x="512724" y="4661730"/>
            <a:ext cx="2685377"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4.5. Perspectives</a:t>
            </a:r>
          </a:p>
        </p:txBody>
      </p:sp>
      <p:sp>
        <p:nvSpPr>
          <p:cNvPr name="TextBox 22" id="22"/>
          <p:cNvSpPr txBox="true"/>
          <p:nvPr/>
        </p:nvSpPr>
        <p:spPr>
          <a:xfrm rot="0">
            <a:off x="567192" y="5134737"/>
            <a:ext cx="3720218"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Completed with remain tasks.</a:t>
            </a:r>
          </a:p>
        </p:txBody>
      </p:sp>
      <p:sp>
        <p:nvSpPr>
          <p:cNvPr name="TextBox 23" id="23"/>
          <p:cNvSpPr txBox="true"/>
          <p:nvPr/>
        </p:nvSpPr>
        <p:spPr>
          <a:xfrm rot="0">
            <a:off x="567192" y="5574792"/>
            <a:ext cx="5714182"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Secure Microservices with single sign-on system.</a:t>
            </a:r>
          </a:p>
        </p:txBody>
      </p:sp>
      <p:sp>
        <p:nvSpPr>
          <p:cNvPr name="TextBox 24" id="24"/>
          <p:cNvSpPr txBox="true"/>
          <p:nvPr/>
        </p:nvSpPr>
        <p:spPr>
          <a:xfrm rot="0">
            <a:off x="581571" y="6014846"/>
            <a:ext cx="6831621" cy="3873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Times New Roman"/>
                <a:ea typeface="Times New Roman"/>
                <a:cs typeface="Times New Roman"/>
                <a:sym typeface="Times New Roman"/>
              </a:rPr>
              <a:t>Improve  performance and security.</a:t>
            </a:r>
          </a:p>
        </p:txBody>
      </p:sp>
      <p:sp>
        <p:nvSpPr>
          <p:cNvPr name="Freeform 25" id="25"/>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27" id="27"/>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30" id="30"/>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32" id="32"/>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3" id="33"/>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34" id="34"/>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8911485" y="6575252"/>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29</a:t>
              </a:r>
            </a:p>
          </p:txBody>
        </p:sp>
      </p:grpSp>
      <p:grpSp>
        <p:nvGrpSpPr>
          <p:cNvPr name="Group 9" id="9"/>
          <p:cNvGrpSpPr/>
          <p:nvPr/>
        </p:nvGrpSpPr>
        <p:grpSpPr>
          <a:xfrm rot="0">
            <a:off x="-52125" y="2537303"/>
            <a:ext cx="9857850" cy="788414"/>
            <a:chOff x="0" y="0"/>
            <a:chExt cx="13143800" cy="1051218"/>
          </a:xfrm>
        </p:grpSpPr>
        <p:grpSp>
          <p:nvGrpSpPr>
            <p:cNvPr name="Group 10" id="10"/>
            <p:cNvGrpSpPr/>
            <p:nvPr/>
          </p:nvGrpSpPr>
          <p:grpSpPr>
            <a:xfrm rot="0">
              <a:off x="0" y="0"/>
              <a:ext cx="13143800" cy="1051218"/>
              <a:chOff x="0" y="0"/>
              <a:chExt cx="3386625" cy="270856"/>
            </a:xfrm>
          </p:grpSpPr>
          <p:sp>
            <p:nvSpPr>
              <p:cNvPr name="Freeform 11" id="11"/>
              <p:cNvSpPr/>
              <p:nvPr/>
            </p:nvSpPr>
            <p:spPr>
              <a:xfrm flipH="false" flipV="false" rot="0">
                <a:off x="0" y="0"/>
                <a:ext cx="3386625" cy="270856"/>
              </a:xfrm>
              <a:custGeom>
                <a:avLst/>
                <a:gdLst/>
                <a:ahLst/>
                <a:cxnLst/>
                <a:rect r="r" b="b" t="t" l="l"/>
                <a:pathLst>
                  <a:path h="270856" w="3386625">
                    <a:moveTo>
                      <a:pt x="0" y="0"/>
                    </a:moveTo>
                    <a:lnTo>
                      <a:pt x="3183425" y="0"/>
                    </a:lnTo>
                    <a:lnTo>
                      <a:pt x="3386625" y="135428"/>
                    </a:lnTo>
                    <a:lnTo>
                      <a:pt x="3183425" y="270856"/>
                    </a:lnTo>
                    <a:lnTo>
                      <a:pt x="0" y="270856"/>
                    </a:lnTo>
                    <a:lnTo>
                      <a:pt x="203200" y="135428"/>
                    </a:lnTo>
                    <a:lnTo>
                      <a:pt x="0" y="0"/>
                    </a:lnTo>
                    <a:close/>
                  </a:path>
                </a:pathLst>
              </a:custGeom>
              <a:solidFill>
                <a:srgbClr val="058248"/>
              </a:solidFill>
            </p:spPr>
          </p:sp>
          <p:sp>
            <p:nvSpPr>
              <p:cNvPr name="TextBox 12" id="12"/>
              <p:cNvSpPr txBox="true"/>
              <p:nvPr/>
            </p:nvSpPr>
            <p:spPr>
              <a:xfrm>
                <a:off x="177800" y="-85725"/>
                <a:ext cx="3132625" cy="356581"/>
              </a:xfrm>
              <a:prstGeom prst="rect">
                <a:avLst/>
              </a:prstGeom>
            </p:spPr>
            <p:txBody>
              <a:bodyPr anchor="ctr" rtlCol="false" tIns="50800" lIns="50800" bIns="50800" rIns="50800"/>
              <a:lstStyle/>
              <a:p>
                <a:pPr algn="ctr">
                  <a:lnSpc>
                    <a:spcPts val="2039"/>
                  </a:lnSpc>
                </a:pPr>
              </a:p>
            </p:txBody>
          </p:sp>
        </p:grpSp>
        <p:sp>
          <p:nvSpPr>
            <p:cNvPr name="TextBox 13" id="13"/>
            <p:cNvSpPr txBox="true"/>
            <p:nvPr/>
          </p:nvSpPr>
          <p:spPr>
            <a:xfrm rot="0">
              <a:off x="1246226" y="-56029"/>
              <a:ext cx="10651348" cy="934677"/>
            </a:xfrm>
            <a:prstGeom prst="rect">
              <a:avLst/>
            </a:prstGeom>
          </p:spPr>
          <p:txBody>
            <a:bodyPr anchor="t" rtlCol="false" tIns="0" lIns="0" bIns="0" rIns="0">
              <a:spAutoFit/>
            </a:bodyPr>
            <a:lstStyle/>
            <a:p>
              <a:pPr algn="ctr">
                <a:lnSpc>
                  <a:spcPts val="5880"/>
                </a:lnSpc>
              </a:pPr>
              <a:r>
                <a:rPr lang="en-US" sz="3500">
                  <a:solidFill>
                    <a:srgbClr val="FFFFFF"/>
                  </a:solidFill>
                  <a:latin typeface="Times New Roman Bold"/>
                  <a:ea typeface="Times New Roman Bold"/>
                  <a:cs typeface="Times New Roman Bold"/>
                  <a:sym typeface="Times New Roman Bold"/>
                </a:rPr>
                <a:t>V. DEMONOSTATION</a:t>
              </a:r>
            </a:p>
          </p:txBody>
        </p:sp>
      </p:grpSp>
      <p:sp>
        <p:nvSpPr>
          <p:cNvPr name="Freeform 14" id="14"/>
          <p:cNvSpPr/>
          <p:nvPr/>
        </p:nvSpPr>
        <p:spPr>
          <a:xfrm flipH="false" flipV="false" rot="0">
            <a:off x="2926080" y="3433524"/>
            <a:ext cx="3901440" cy="2916326"/>
          </a:xfrm>
          <a:custGeom>
            <a:avLst/>
            <a:gdLst/>
            <a:ahLst/>
            <a:cxnLst/>
            <a:rect r="r" b="b" t="t" l="l"/>
            <a:pathLst>
              <a:path h="2916326" w="3901440">
                <a:moveTo>
                  <a:pt x="0" y="0"/>
                </a:moveTo>
                <a:lnTo>
                  <a:pt x="3901440" y="0"/>
                </a:lnTo>
                <a:lnTo>
                  <a:pt x="3901440" y="2916326"/>
                </a:lnTo>
                <a:lnTo>
                  <a:pt x="0" y="29163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7" id="17"/>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0" id="20"/>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2" id="22"/>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4" id="24"/>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50" y="2610797"/>
            <a:ext cx="9857850" cy="788414"/>
            <a:chOff x="0" y="0"/>
            <a:chExt cx="13143800" cy="1051218"/>
          </a:xfrm>
        </p:grpSpPr>
        <p:grpSp>
          <p:nvGrpSpPr>
            <p:cNvPr name="Group 3" id="3"/>
            <p:cNvGrpSpPr/>
            <p:nvPr/>
          </p:nvGrpSpPr>
          <p:grpSpPr>
            <a:xfrm rot="0">
              <a:off x="0" y="0"/>
              <a:ext cx="13143800" cy="1051218"/>
              <a:chOff x="0" y="0"/>
              <a:chExt cx="3386625" cy="270856"/>
            </a:xfrm>
          </p:grpSpPr>
          <p:sp>
            <p:nvSpPr>
              <p:cNvPr name="Freeform 4" id="4"/>
              <p:cNvSpPr/>
              <p:nvPr/>
            </p:nvSpPr>
            <p:spPr>
              <a:xfrm flipH="false" flipV="false" rot="0">
                <a:off x="0" y="0"/>
                <a:ext cx="3386625" cy="270856"/>
              </a:xfrm>
              <a:custGeom>
                <a:avLst/>
                <a:gdLst/>
                <a:ahLst/>
                <a:cxnLst/>
                <a:rect r="r" b="b" t="t" l="l"/>
                <a:pathLst>
                  <a:path h="270856" w="3386625">
                    <a:moveTo>
                      <a:pt x="0" y="0"/>
                    </a:moveTo>
                    <a:lnTo>
                      <a:pt x="3183425" y="0"/>
                    </a:lnTo>
                    <a:lnTo>
                      <a:pt x="3386625" y="135428"/>
                    </a:lnTo>
                    <a:lnTo>
                      <a:pt x="3183425" y="270856"/>
                    </a:lnTo>
                    <a:lnTo>
                      <a:pt x="0" y="270856"/>
                    </a:lnTo>
                    <a:lnTo>
                      <a:pt x="203200" y="135428"/>
                    </a:lnTo>
                    <a:lnTo>
                      <a:pt x="0" y="0"/>
                    </a:lnTo>
                    <a:close/>
                  </a:path>
                </a:pathLst>
              </a:custGeom>
              <a:solidFill>
                <a:srgbClr val="058248"/>
              </a:solidFill>
            </p:spPr>
          </p:sp>
          <p:sp>
            <p:nvSpPr>
              <p:cNvPr name="TextBox 5" id="5"/>
              <p:cNvSpPr txBox="true"/>
              <p:nvPr/>
            </p:nvSpPr>
            <p:spPr>
              <a:xfrm>
                <a:off x="177800" y="-85725"/>
                <a:ext cx="3132625" cy="356581"/>
              </a:xfrm>
              <a:prstGeom prst="rect">
                <a:avLst/>
              </a:prstGeom>
            </p:spPr>
            <p:txBody>
              <a:bodyPr anchor="ctr" rtlCol="false" tIns="50800" lIns="50800" bIns="50800" rIns="50800"/>
              <a:lstStyle/>
              <a:p>
                <a:pPr algn="ctr">
                  <a:lnSpc>
                    <a:spcPts val="2039"/>
                  </a:lnSpc>
                </a:pPr>
              </a:p>
            </p:txBody>
          </p:sp>
        </p:grpSp>
        <p:sp>
          <p:nvSpPr>
            <p:cNvPr name="TextBox 6" id="6"/>
            <p:cNvSpPr txBox="true"/>
            <p:nvPr/>
          </p:nvSpPr>
          <p:spPr>
            <a:xfrm rot="0">
              <a:off x="1246226" y="-56029"/>
              <a:ext cx="10651348" cy="934677"/>
            </a:xfrm>
            <a:prstGeom prst="rect">
              <a:avLst/>
            </a:prstGeom>
          </p:spPr>
          <p:txBody>
            <a:bodyPr anchor="t" rtlCol="false" tIns="0" lIns="0" bIns="0" rIns="0">
              <a:spAutoFit/>
            </a:bodyPr>
            <a:lstStyle/>
            <a:p>
              <a:pPr algn="ctr">
                <a:lnSpc>
                  <a:spcPts val="5880"/>
                </a:lnSpc>
              </a:pPr>
              <a:r>
                <a:rPr lang="en-US" sz="3500">
                  <a:solidFill>
                    <a:srgbClr val="FFFFFF"/>
                  </a:solidFill>
                  <a:latin typeface="Times New Roman Bold"/>
                  <a:ea typeface="Times New Roman Bold"/>
                  <a:cs typeface="Times New Roman Bold"/>
                  <a:sym typeface="Times New Roman Bold"/>
                </a:rPr>
                <a:t> I. GENERAL PRESENTATION</a:t>
              </a:r>
            </a:p>
          </p:txBody>
        </p:sp>
      </p:grpSp>
      <p:grpSp>
        <p:nvGrpSpPr>
          <p:cNvPr name="Group 7" id="7"/>
          <p:cNvGrpSpPr/>
          <p:nvPr/>
        </p:nvGrpSpPr>
        <p:grpSpPr>
          <a:xfrm rot="0">
            <a:off x="0" y="6952676"/>
            <a:ext cx="9753600" cy="354526"/>
            <a:chOff x="0" y="0"/>
            <a:chExt cx="3612444" cy="131306"/>
          </a:xfrm>
        </p:grpSpPr>
        <p:sp>
          <p:nvSpPr>
            <p:cNvPr name="Freeform 8" id="8"/>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9" id="9"/>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10" id="10"/>
          <p:cNvGrpSpPr/>
          <p:nvPr/>
        </p:nvGrpSpPr>
        <p:grpSpPr>
          <a:xfrm rot="0">
            <a:off x="9022079" y="6583679"/>
            <a:ext cx="597668" cy="546260"/>
            <a:chOff x="0" y="0"/>
            <a:chExt cx="796891" cy="728347"/>
          </a:xfrm>
        </p:grpSpPr>
        <p:grpSp>
          <p:nvGrpSpPr>
            <p:cNvPr name="Group 11" id="11"/>
            <p:cNvGrpSpPr/>
            <p:nvPr/>
          </p:nvGrpSpPr>
          <p:grpSpPr>
            <a:xfrm rot="0">
              <a:off x="0" y="0"/>
              <a:ext cx="796891" cy="728347"/>
              <a:chOff x="0" y="0"/>
              <a:chExt cx="796891" cy="728347"/>
            </a:xfrm>
          </p:grpSpPr>
          <p:sp>
            <p:nvSpPr>
              <p:cNvPr name="Freeform 12" id="12"/>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57A4FF"/>
              </a:solidFill>
            </p:spPr>
          </p:sp>
        </p:grpSp>
        <p:sp>
          <p:nvSpPr>
            <p:cNvPr name="TextBox 13" id="13"/>
            <p:cNvSpPr txBox="true"/>
            <p:nvPr/>
          </p:nvSpPr>
          <p:spPr>
            <a:xfrm rot="0">
              <a:off x="67733" y="110808"/>
              <a:ext cx="661424" cy="401955"/>
            </a:xfrm>
            <a:prstGeom prst="rect">
              <a:avLst/>
            </a:prstGeom>
          </p:spPr>
          <p:txBody>
            <a:bodyPr anchor="t" rtlCol="false" tIns="0" lIns="0" bIns="0" rIns="0">
              <a:spAutoFit/>
            </a:bodyPr>
            <a:lstStyle/>
            <a:p>
              <a:pPr algn="ctr">
                <a:lnSpc>
                  <a:spcPts val="2520"/>
                </a:lnSpc>
              </a:pPr>
              <a:r>
                <a:rPr lang="en-US" sz="1500">
                  <a:solidFill>
                    <a:srgbClr val="FFFFFF"/>
                  </a:solidFill>
                  <a:latin typeface="Times New Roman Bold"/>
                  <a:ea typeface="Times New Roman Bold"/>
                  <a:cs typeface="Times New Roman Bold"/>
                  <a:sym typeface="Times New Roman Bold"/>
                </a:rPr>
                <a:t>3</a:t>
              </a: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27824"/>
            <a:ext cx="9753600" cy="387376"/>
            <a:chOff x="0" y="0"/>
            <a:chExt cx="3612444" cy="143473"/>
          </a:xfrm>
        </p:grpSpPr>
        <p:sp>
          <p:nvSpPr>
            <p:cNvPr name="Freeform 3" id="3"/>
            <p:cNvSpPr/>
            <p:nvPr/>
          </p:nvSpPr>
          <p:spPr>
            <a:xfrm flipH="false" flipV="false" rot="0">
              <a:off x="0" y="0"/>
              <a:ext cx="3612445" cy="143473"/>
            </a:xfrm>
            <a:custGeom>
              <a:avLst/>
              <a:gdLst/>
              <a:ahLst/>
              <a:cxnLst/>
              <a:rect r="r" b="b" t="t" l="l"/>
              <a:pathLst>
                <a:path h="143473" w="3612445">
                  <a:moveTo>
                    <a:pt x="0" y="0"/>
                  </a:moveTo>
                  <a:lnTo>
                    <a:pt x="3612445" y="0"/>
                  </a:lnTo>
                  <a:lnTo>
                    <a:pt x="3612445" y="143473"/>
                  </a:lnTo>
                  <a:lnTo>
                    <a:pt x="0" y="143473"/>
                  </a:lnTo>
                  <a:close/>
                </a:path>
              </a:pathLst>
            </a:custGeom>
            <a:solidFill>
              <a:srgbClr val="058248"/>
            </a:solidFill>
          </p:spPr>
        </p:sp>
        <p:sp>
          <p:nvSpPr>
            <p:cNvPr name="TextBox 4" id="4"/>
            <p:cNvSpPr txBox="true"/>
            <p:nvPr/>
          </p:nvSpPr>
          <p:spPr>
            <a:xfrm>
              <a:off x="0" y="-76200"/>
              <a:ext cx="3612444" cy="219673"/>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8911485" y="6575252"/>
            <a:ext cx="597668" cy="546260"/>
            <a:chOff x="0" y="0"/>
            <a:chExt cx="796891" cy="728347"/>
          </a:xfrm>
        </p:grpSpPr>
        <p:grpSp>
          <p:nvGrpSpPr>
            <p:cNvPr name="Group 6" id="6"/>
            <p:cNvGrpSpPr/>
            <p:nvPr/>
          </p:nvGrpSpPr>
          <p:grpSpPr>
            <a:xfrm rot="0">
              <a:off x="0" y="0"/>
              <a:ext cx="796891" cy="728347"/>
              <a:chOff x="0" y="0"/>
              <a:chExt cx="796891" cy="728347"/>
            </a:xfrm>
          </p:grpSpPr>
          <p:sp>
            <p:nvSpPr>
              <p:cNvPr name="Freeform 7" id="7"/>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8" id="8"/>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30</a:t>
              </a:r>
            </a:p>
          </p:txBody>
        </p:sp>
      </p:grpSp>
      <p:grpSp>
        <p:nvGrpSpPr>
          <p:cNvPr name="Group 9" id="9"/>
          <p:cNvGrpSpPr/>
          <p:nvPr/>
        </p:nvGrpSpPr>
        <p:grpSpPr>
          <a:xfrm rot="0">
            <a:off x="-104250" y="2869186"/>
            <a:ext cx="9857850" cy="752982"/>
            <a:chOff x="0" y="0"/>
            <a:chExt cx="13143800" cy="1003976"/>
          </a:xfrm>
        </p:grpSpPr>
        <p:grpSp>
          <p:nvGrpSpPr>
            <p:cNvPr name="Group 10" id="10"/>
            <p:cNvGrpSpPr/>
            <p:nvPr/>
          </p:nvGrpSpPr>
          <p:grpSpPr>
            <a:xfrm rot="0">
              <a:off x="0" y="0"/>
              <a:ext cx="13143800" cy="1003976"/>
              <a:chOff x="0" y="0"/>
              <a:chExt cx="3386625" cy="258684"/>
            </a:xfrm>
          </p:grpSpPr>
          <p:sp>
            <p:nvSpPr>
              <p:cNvPr name="Freeform 11" id="11"/>
              <p:cNvSpPr/>
              <p:nvPr/>
            </p:nvSpPr>
            <p:spPr>
              <a:xfrm flipH="false" flipV="false" rot="0">
                <a:off x="0" y="0"/>
                <a:ext cx="3386625" cy="258684"/>
              </a:xfrm>
              <a:custGeom>
                <a:avLst/>
                <a:gdLst/>
                <a:ahLst/>
                <a:cxnLst/>
                <a:rect r="r" b="b" t="t" l="l"/>
                <a:pathLst>
                  <a:path h="258684" w="3386625">
                    <a:moveTo>
                      <a:pt x="0" y="0"/>
                    </a:moveTo>
                    <a:lnTo>
                      <a:pt x="3183425" y="0"/>
                    </a:lnTo>
                    <a:lnTo>
                      <a:pt x="3386625" y="129342"/>
                    </a:lnTo>
                    <a:lnTo>
                      <a:pt x="3183425" y="258684"/>
                    </a:lnTo>
                    <a:lnTo>
                      <a:pt x="0" y="258684"/>
                    </a:lnTo>
                    <a:lnTo>
                      <a:pt x="203200" y="129342"/>
                    </a:lnTo>
                    <a:lnTo>
                      <a:pt x="0" y="0"/>
                    </a:lnTo>
                    <a:close/>
                  </a:path>
                </a:pathLst>
              </a:custGeom>
              <a:solidFill>
                <a:srgbClr val="058248"/>
              </a:solidFill>
            </p:spPr>
          </p:sp>
          <p:sp>
            <p:nvSpPr>
              <p:cNvPr name="TextBox 12" id="12"/>
              <p:cNvSpPr txBox="true"/>
              <p:nvPr/>
            </p:nvSpPr>
            <p:spPr>
              <a:xfrm>
                <a:off x="177800" y="-85725"/>
                <a:ext cx="3132625" cy="344409"/>
              </a:xfrm>
              <a:prstGeom prst="rect">
                <a:avLst/>
              </a:prstGeom>
            </p:spPr>
            <p:txBody>
              <a:bodyPr anchor="ctr" rtlCol="false" tIns="50800" lIns="50800" bIns="50800" rIns="50800"/>
              <a:lstStyle/>
              <a:p>
                <a:pPr algn="ctr">
                  <a:lnSpc>
                    <a:spcPts val="2039"/>
                  </a:lnSpc>
                </a:pPr>
              </a:p>
            </p:txBody>
          </p:sp>
        </p:grpSp>
        <p:sp>
          <p:nvSpPr>
            <p:cNvPr name="TextBox 13" id="13"/>
            <p:cNvSpPr txBox="true"/>
            <p:nvPr/>
          </p:nvSpPr>
          <p:spPr>
            <a:xfrm rot="0">
              <a:off x="1246226" y="-46504"/>
              <a:ext cx="10651348" cy="877910"/>
            </a:xfrm>
            <a:prstGeom prst="rect">
              <a:avLst/>
            </a:prstGeom>
          </p:spPr>
          <p:txBody>
            <a:bodyPr anchor="t" rtlCol="false" tIns="0" lIns="0" bIns="0" rIns="0">
              <a:spAutoFit/>
            </a:bodyPr>
            <a:lstStyle/>
            <a:p>
              <a:pPr algn="ctr">
                <a:lnSpc>
                  <a:spcPts val="5544"/>
                </a:lnSpc>
              </a:pPr>
              <a:r>
                <a:rPr lang="en-US" sz="3300">
                  <a:solidFill>
                    <a:srgbClr val="FFFFFF"/>
                  </a:solidFill>
                  <a:latin typeface="Times New Roman Bold"/>
                  <a:ea typeface="Times New Roman Bold"/>
                  <a:cs typeface="Times New Roman Bold"/>
                  <a:sym typeface="Times New Roman Bold"/>
                </a:rPr>
                <a:t>THANK YOU FOR YOUR ATTENTION !</a:t>
              </a: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2254" y="2124732"/>
            <a:ext cx="2611830" cy="2601900"/>
            <a:chOff x="0" y="0"/>
            <a:chExt cx="2314044" cy="2305245"/>
          </a:xfrm>
        </p:grpSpPr>
        <p:sp>
          <p:nvSpPr>
            <p:cNvPr name="Freeform 3" id="3"/>
            <p:cNvSpPr/>
            <p:nvPr/>
          </p:nvSpPr>
          <p:spPr>
            <a:xfrm flipH="false" flipV="false" rot="0">
              <a:off x="0" y="0"/>
              <a:ext cx="2314067" cy="2305304"/>
            </a:xfrm>
            <a:custGeom>
              <a:avLst/>
              <a:gdLst/>
              <a:ahLst/>
              <a:cxnLst/>
              <a:rect r="r" b="b" t="t" l="l"/>
              <a:pathLst>
                <a:path h="2305304" w="2314067">
                  <a:moveTo>
                    <a:pt x="0" y="0"/>
                  </a:moveTo>
                  <a:lnTo>
                    <a:pt x="2314067" y="0"/>
                  </a:lnTo>
                  <a:lnTo>
                    <a:pt x="2314067" y="2305304"/>
                  </a:lnTo>
                  <a:lnTo>
                    <a:pt x="0" y="2305304"/>
                  </a:lnTo>
                  <a:lnTo>
                    <a:pt x="0" y="0"/>
                  </a:lnTo>
                  <a:close/>
                </a:path>
              </a:pathLst>
            </a:custGeom>
            <a:blipFill>
              <a:blip r:embed="rId2"/>
              <a:stretch>
                <a:fillRect l="0" t="-190" r="0" b="-190"/>
              </a:stretch>
            </a:blipFill>
          </p:spPr>
        </p:sp>
      </p:grpSp>
      <p:grpSp>
        <p:nvGrpSpPr>
          <p:cNvPr name="Group 4" id="4"/>
          <p:cNvGrpSpPr/>
          <p:nvPr/>
        </p:nvGrpSpPr>
        <p:grpSpPr>
          <a:xfrm rot="0">
            <a:off x="0" y="6960674"/>
            <a:ext cx="9753600" cy="354526"/>
            <a:chOff x="0" y="0"/>
            <a:chExt cx="3612444" cy="131306"/>
          </a:xfrm>
        </p:grpSpPr>
        <p:sp>
          <p:nvSpPr>
            <p:cNvPr name="Freeform 5" id="5"/>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6" id="6"/>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sp>
        <p:nvSpPr>
          <p:cNvPr name="TextBox 7" id="7"/>
          <p:cNvSpPr txBox="true"/>
          <p:nvPr/>
        </p:nvSpPr>
        <p:spPr>
          <a:xfrm rot="0">
            <a:off x="650865" y="772364"/>
            <a:ext cx="5625743" cy="387282"/>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1.1. General Presentation of Organization </a:t>
            </a:r>
          </a:p>
        </p:txBody>
      </p:sp>
      <p:sp>
        <p:nvSpPr>
          <p:cNvPr name="TextBox 8" id="8"/>
          <p:cNvSpPr txBox="true"/>
          <p:nvPr/>
        </p:nvSpPr>
        <p:spPr>
          <a:xfrm rot="0">
            <a:off x="401543" y="4885699"/>
            <a:ext cx="8826918" cy="1491615"/>
          </a:xfrm>
          <a:prstGeom prst="rect">
            <a:avLst/>
          </a:prstGeom>
        </p:spPr>
        <p:txBody>
          <a:bodyPr anchor="t" rtlCol="false" tIns="0" lIns="0" bIns="0" rIns="0">
            <a:spAutoFit/>
          </a:bodyPr>
          <a:lstStyle/>
          <a:p>
            <a:pPr algn="just" marL="0" indent="0" lvl="0">
              <a:lnSpc>
                <a:spcPts val="2399"/>
              </a:lnSpc>
            </a:pPr>
            <a:r>
              <a:rPr lang="en-US" sz="1599" spc="20">
                <a:solidFill>
                  <a:srgbClr val="000000"/>
                </a:solidFill>
                <a:latin typeface="Times New Roman"/>
                <a:ea typeface="Times New Roman"/>
                <a:cs typeface="Times New Roman"/>
                <a:sym typeface="Times New Roman"/>
              </a:rPr>
              <a:t>The </a:t>
            </a:r>
            <a:r>
              <a:rPr lang="en-US" sz="1599" spc="20">
                <a:solidFill>
                  <a:srgbClr val="000000"/>
                </a:solidFill>
                <a:latin typeface="Times New Roman Bold"/>
                <a:ea typeface="Times New Roman Bold"/>
                <a:cs typeface="Times New Roman Bold"/>
                <a:sym typeface="Times New Roman Bold"/>
              </a:rPr>
              <a:t>Legal Council of the Ministry of Economy and Finance</a:t>
            </a:r>
            <a:r>
              <a:rPr lang="en-US" sz="1599" spc="20">
                <a:solidFill>
                  <a:srgbClr val="000000"/>
                </a:solidFill>
                <a:latin typeface="Times New Roman"/>
                <a:ea typeface="Times New Roman"/>
                <a:cs typeface="Times New Roman"/>
                <a:sym typeface="Times New Roman"/>
              </a:rPr>
              <a:t> was established in 2013 by Prâkas No. 290 SHV.BRK. It has been revised and modified by Sub-decrees No. 75 ANKR.BK, No. 488 ANKR.BK, and No. 76 ANKR.BK. Its purpose is to ensure legality, consistency, and harmonization in the drafting of legal texts, manage implementation effectively, and participate in the execution of the Public Financial Management Reform Program (PFMRP).</a:t>
            </a:r>
          </a:p>
        </p:txBody>
      </p:sp>
      <p:sp>
        <p:nvSpPr>
          <p:cNvPr name="TextBox 9" id="9"/>
          <p:cNvSpPr txBox="true"/>
          <p:nvPr/>
        </p:nvSpPr>
        <p:spPr>
          <a:xfrm rot="0">
            <a:off x="561239" y="1152836"/>
            <a:ext cx="6363255" cy="673727"/>
          </a:xfrm>
          <a:prstGeom prst="rect">
            <a:avLst/>
          </a:prstGeom>
        </p:spPr>
        <p:txBody>
          <a:bodyPr anchor="t" rtlCol="false" tIns="0" lIns="0" bIns="0" rIns="0">
            <a:spAutoFit/>
          </a:bodyPr>
          <a:lstStyle/>
          <a:p>
            <a:pPr algn="l" marL="345439" indent="-172720" lvl="1">
              <a:lnSpc>
                <a:spcPts val="2690"/>
              </a:lnSpc>
              <a:buFont typeface="Arial"/>
              <a:buChar char="•"/>
            </a:pPr>
            <a:r>
              <a:rPr lang="en-US" sz="1599">
                <a:solidFill>
                  <a:srgbClr val="000000"/>
                </a:solidFill>
                <a:latin typeface="Times New Roman"/>
                <a:ea typeface="Times New Roman"/>
                <a:cs typeface="Times New Roman"/>
                <a:sym typeface="Times New Roman"/>
              </a:rPr>
              <a:t>The internship took place at the </a:t>
            </a:r>
            <a:r>
              <a:rPr lang="en-US" sz="1599">
                <a:solidFill>
                  <a:srgbClr val="000000"/>
                </a:solidFill>
                <a:latin typeface="Times New Roman Bold"/>
                <a:ea typeface="Times New Roman Bold"/>
                <a:cs typeface="Times New Roman Bold"/>
                <a:sym typeface="Times New Roman Bold"/>
              </a:rPr>
              <a:t>Ministry of Economy and Finance</a:t>
            </a:r>
          </a:p>
          <a:p>
            <a:pPr algn="l" marL="345439" indent="-172720" lvl="1">
              <a:lnSpc>
                <a:spcPts val="2690"/>
              </a:lnSpc>
              <a:buFont typeface="Arial"/>
              <a:buChar char="•"/>
            </a:pPr>
            <a:r>
              <a:rPr lang="en-US" sz="1599">
                <a:solidFill>
                  <a:srgbClr val="000000"/>
                </a:solidFill>
                <a:latin typeface="Times New Roman"/>
                <a:ea typeface="Times New Roman"/>
                <a:cs typeface="Times New Roman"/>
                <a:sym typeface="Times New Roman"/>
              </a:rPr>
              <a:t>The internship started from 19 February - 31 May 2024</a:t>
            </a:r>
          </a:p>
        </p:txBody>
      </p:sp>
      <p:sp>
        <p:nvSpPr>
          <p:cNvPr name="Freeform 10" id="10"/>
          <p:cNvSpPr/>
          <p:nvPr/>
        </p:nvSpPr>
        <p:spPr>
          <a:xfrm flipH="false" flipV="false" rot="0">
            <a:off x="3474084" y="2019762"/>
            <a:ext cx="268782" cy="2239402"/>
          </a:xfrm>
          <a:custGeom>
            <a:avLst/>
            <a:gdLst/>
            <a:ahLst/>
            <a:cxnLst/>
            <a:rect r="r" b="b" t="t" l="l"/>
            <a:pathLst>
              <a:path h="2239402" w="268782">
                <a:moveTo>
                  <a:pt x="0" y="0"/>
                </a:moveTo>
                <a:lnTo>
                  <a:pt x="268782" y="0"/>
                </a:lnTo>
                <a:lnTo>
                  <a:pt x="268782" y="2239403"/>
                </a:lnTo>
                <a:lnTo>
                  <a:pt x="0" y="2239403"/>
                </a:lnTo>
                <a:lnTo>
                  <a:pt x="0" y="0"/>
                </a:lnTo>
                <a:close/>
              </a:path>
            </a:pathLst>
          </a:custGeom>
          <a:blipFill>
            <a:blip r:embed="rId3">
              <a:extLst>
                <a:ext uri="{96DAC541-7B7A-43D3-8B79-37D633B846F1}">
                  <asvg:svgBlip xmlns:asvg="http://schemas.microsoft.com/office/drawing/2016/SVG/main" r:embed="rId4"/>
                </a:ext>
              </a:extLst>
            </a:blip>
            <a:stretch>
              <a:fillRect l="0" t="0" r="-9148" b="-32358"/>
            </a:stretch>
          </a:blipFill>
        </p:spPr>
      </p:sp>
      <p:sp>
        <p:nvSpPr>
          <p:cNvPr name="Freeform 11" id="11"/>
          <p:cNvSpPr/>
          <p:nvPr/>
        </p:nvSpPr>
        <p:spPr>
          <a:xfrm flipH="false" flipV="false" rot="0">
            <a:off x="5009322" y="4209201"/>
            <a:ext cx="3054416" cy="10099"/>
          </a:xfrm>
          <a:custGeom>
            <a:avLst/>
            <a:gdLst/>
            <a:ahLst/>
            <a:cxnLst/>
            <a:rect r="r" b="b" t="t" l="l"/>
            <a:pathLst>
              <a:path h="10099" w="3054416">
                <a:moveTo>
                  <a:pt x="0" y="0"/>
                </a:moveTo>
                <a:lnTo>
                  <a:pt x="3054416" y="0"/>
                </a:lnTo>
                <a:lnTo>
                  <a:pt x="3054416" y="10098"/>
                </a:lnTo>
                <a:lnTo>
                  <a:pt x="0" y="10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009322" y="3752437"/>
            <a:ext cx="1933479" cy="10099"/>
          </a:xfrm>
          <a:custGeom>
            <a:avLst/>
            <a:gdLst/>
            <a:ahLst/>
            <a:cxnLst/>
            <a:rect r="r" b="b" t="t" l="l"/>
            <a:pathLst>
              <a:path h="10099" w="1933479">
                <a:moveTo>
                  <a:pt x="0" y="0"/>
                </a:moveTo>
                <a:lnTo>
                  <a:pt x="1933480" y="0"/>
                </a:lnTo>
                <a:lnTo>
                  <a:pt x="1933480" y="10098"/>
                </a:lnTo>
                <a:lnTo>
                  <a:pt x="0" y="10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3977204" y="2193469"/>
            <a:ext cx="697925" cy="272843"/>
          </a:xfrm>
          <a:prstGeom prst="rect">
            <a:avLst/>
          </a:prstGeom>
        </p:spPr>
        <p:txBody>
          <a:bodyPr anchor="t" rtlCol="false" tIns="0" lIns="0" bIns="0" rIns="0">
            <a:spAutoFit/>
          </a:bodyPr>
          <a:lstStyle/>
          <a:p>
            <a:pPr algn="l">
              <a:lnSpc>
                <a:spcPts val="2286"/>
              </a:lnSpc>
            </a:pPr>
            <a:r>
              <a:rPr lang="en-US" sz="1633" spc="-40">
                <a:solidFill>
                  <a:srgbClr val="000000"/>
                </a:solidFill>
                <a:latin typeface="IBM Plex Sans Condensed Bold"/>
                <a:ea typeface="IBM Plex Sans Condensed Bold"/>
                <a:cs typeface="IBM Plex Sans Condensed Bold"/>
                <a:sym typeface="IBM Plex Sans Condensed Bold"/>
              </a:rPr>
              <a:t>Address</a:t>
            </a:r>
          </a:p>
        </p:txBody>
      </p:sp>
      <p:sp>
        <p:nvSpPr>
          <p:cNvPr name="TextBox 14" id="14"/>
          <p:cNvSpPr txBox="true"/>
          <p:nvPr/>
        </p:nvSpPr>
        <p:spPr>
          <a:xfrm rot="0">
            <a:off x="3977204" y="2938894"/>
            <a:ext cx="697925" cy="1287602"/>
          </a:xfrm>
          <a:prstGeom prst="rect">
            <a:avLst/>
          </a:prstGeom>
        </p:spPr>
        <p:txBody>
          <a:bodyPr anchor="t" rtlCol="false" tIns="0" lIns="0" bIns="0" rIns="0">
            <a:spAutoFit/>
          </a:bodyPr>
          <a:lstStyle/>
          <a:p>
            <a:pPr algn="l">
              <a:lnSpc>
                <a:spcPts val="3596"/>
              </a:lnSpc>
            </a:pPr>
            <a:r>
              <a:rPr lang="en-US" sz="1633" spc="-40">
                <a:solidFill>
                  <a:srgbClr val="000000"/>
                </a:solidFill>
                <a:latin typeface="IBM Plex Sans Condensed Bold"/>
                <a:ea typeface="IBM Plex Sans Condensed Bold"/>
                <a:cs typeface="IBM Plex Sans Condensed Bold"/>
                <a:sym typeface="IBM Plex Sans Condensed Bold"/>
              </a:rPr>
              <a:t>Tel</a:t>
            </a:r>
          </a:p>
          <a:p>
            <a:pPr algn="l">
              <a:lnSpc>
                <a:spcPts val="3596"/>
              </a:lnSpc>
            </a:pPr>
            <a:r>
              <a:rPr lang="en-US" sz="1633" spc="-40">
                <a:solidFill>
                  <a:srgbClr val="000000"/>
                </a:solidFill>
                <a:latin typeface="IBM Plex Sans Condensed Bold"/>
                <a:ea typeface="IBM Plex Sans Condensed Bold"/>
                <a:cs typeface="IBM Plex Sans Condensed Bold"/>
                <a:sym typeface="IBM Plex Sans Condensed Bold"/>
              </a:rPr>
              <a:t>Email Website </a:t>
            </a:r>
          </a:p>
        </p:txBody>
      </p:sp>
      <p:sp>
        <p:nvSpPr>
          <p:cNvPr name="TextBox 15" id="15"/>
          <p:cNvSpPr txBox="true"/>
          <p:nvPr/>
        </p:nvSpPr>
        <p:spPr>
          <a:xfrm rot="0">
            <a:off x="4909376" y="2087732"/>
            <a:ext cx="3155294" cy="2640750"/>
          </a:xfrm>
          <a:prstGeom prst="rect">
            <a:avLst/>
          </a:prstGeom>
        </p:spPr>
        <p:txBody>
          <a:bodyPr anchor="t" rtlCol="false" tIns="0" lIns="0" bIns="0" rIns="0">
            <a:spAutoFit/>
          </a:bodyPr>
          <a:lstStyle/>
          <a:p>
            <a:pPr algn="l">
              <a:lnSpc>
                <a:spcPts val="3056"/>
              </a:lnSpc>
            </a:pPr>
            <a:r>
              <a:rPr lang="en-US" sz="1699" spc="-42">
                <a:solidFill>
                  <a:srgbClr val="000000"/>
                </a:solidFill>
                <a:latin typeface="Times New Roman"/>
                <a:ea typeface="Times New Roman"/>
                <a:cs typeface="Times New Roman"/>
                <a:sym typeface="Times New Roman"/>
              </a:rPr>
              <a:t>: St. 92, Sangkat Wat Phnom, Khan Daun Penh, Phnom Penh</a:t>
            </a:r>
          </a:p>
          <a:p>
            <a:pPr algn="l">
              <a:lnSpc>
                <a:spcPts val="4249"/>
              </a:lnSpc>
            </a:pPr>
            <a:r>
              <a:rPr lang="en-US" sz="1699" spc="-42">
                <a:solidFill>
                  <a:srgbClr val="000000"/>
                </a:solidFill>
                <a:latin typeface="Times New Roman"/>
                <a:ea typeface="Times New Roman"/>
                <a:cs typeface="Times New Roman"/>
                <a:sym typeface="Times New Roman"/>
              </a:rPr>
              <a:t>: (+855) 97 252 8358</a:t>
            </a:r>
          </a:p>
          <a:p>
            <a:pPr algn="l">
              <a:lnSpc>
                <a:spcPts val="3236"/>
              </a:lnSpc>
            </a:pPr>
            <a:r>
              <a:rPr lang="en-US" sz="1699" spc="-42">
                <a:solidFill>
                  <a:srgbClr val="000000"/>
                </a:solidFill>
                <a:latin typeface="Times New Roman"/>
                <a:ea typeface="Times New Roman"/>
                <a:cs typeface="Times New Roman"/>
                <a:sym typeface="Times New Roman"/>
              </a:rPr>
              <a:t>:</a:t>
            </a:r>
            <a:r>
              <a:rPr lang="en-US" sz="1699" spc="-42">
                <a:solidFill>
                  <a:srgbClr val="000000"/>
                </a:solidFill>
                <a:latin typeface="Times New Roman"/>
                <a:ea typeface="Times New Roman"/>
                <a:cs typeface="Times New Roman"/>
                <a:sym typeface="Times New Roman"/>
                <a:hlinkClick r:id="rId9" tooltip="mailto:contact@allweb.com.kh"/>
              </a:rPr>
              <a:t> </a:t>
            </a:r>
            <a:r>
              <a:rPr lang="en-US" sz="1699" spc="-42">
                <a:solidFill>
                  <a:srgbClr val="0563C1"/>
                </a:solidFill>
                <a:latin typeface="Times New Roman"/>
                <a:ea typeface="Times New Roman"/>
                <a:cs typeface="Times New Roman"/>
                <a:sym typeface="Times New Roman"/>
              </a:rPr>
              <a:t>legalconcilmef@gmail.com</a:t>
            </a:r>
          </a:p>
          <a:p>
            <a:pPr algn="l">
              <a:lnSpc>
                <a:spcPts val="4249"/>
              </a:lnSpc>
            </a:pPr>
            <a:r>
              <a:rPr lang="en-US" sz="1699" spc="-42">
                <a:solidFill>
                  <a:srgbClr val="000000"/>
                </a:solidFill>
                <a:latin typeface="Times New Roman"/>
                <a:ea typeface="Times New Roman"/>
                <a:cs typeface="Times New Roman"/>
                <a:sym typeface="Times New Roman"/>
              </a:rPr>
              <a:t>:</a:t>
            </a:r>
            <a:r>
              <a:rPr lang="en-US" sz="1699" spc="-42">
                <a:solidFill>
                  <a:srgbClr val="000000"/>
                </a:solidFill>
                <a:latin typeface="Times New Roman"/>
                <a:ea typeface="Times New Roman"/>
                <a:cs typeface="Times New Roman"/>
                <a:sym typeface="Times New Roman"/>
                <a:hlinkClick r:id="rId10" tooltip="https://www.allweb.com.kh/about-us"/>
              </a:rPr>
              <a:t> </a:t>
            </a:r>
            <a:r>
              <a:rPr lang="en-US" sz="1699" spc="-42">
                <a:solidFill>
                  <a:srgbClr val="0563C1"/>
                </a:solidFill>
                <a:latin typeface="Times New Roman"/>
                <a:ea typeface="Times New Roman"/>
                <a:cs typeface="Times New Roman"/>
                <a:sym typeface="Times New Roman"/>
                <a:hlinkClick r:id="rId11" tooltip="https://www.allweb.com.kh/about-us"/>
              </a:rPr>
              <a:t>ht</a:t>
            </a:r>
            <a:r>
              <a:rPr lang="en-US" sz="1699" spc="-42">
                <a:solidFill>
                  <a:srgbClr val="0563C1"/>
                </a:solidFill>
                <a:latin typeface="Times New Roman"/>
                <a:ea typeface="Times New Roman"/>
                <a:cs typeface="Times New Roman"/>
                <a:sym typeface="Times New Roman"/>
              </a:rPr>
              <a:t>tps://www.legalconcilmef.com/en</a:t>
            </a:r>
          </a:p>
          <a:p>
            <a:pPr algn="l">
              <a:lnSpc>
                <a:spcPts val="3236"/>
              </a:lnSpc>
            </a:pPr>
          </a:p>
        </p:txBody>
      </p:sp>
      <p:grpSp>
        <p:nvGrpSpPr>
          <p:cNvPr name="Group 16" id="16"/>
          <p:cNvGrpSpPr/>
          <p:nvPr/>
        </p:nvGrpSpPr>
        <p:grpSpPr>
          <a:xfrm rot="0">
            <a:off x="9022079" y="6583679"/>
            <a:ext cx="597668" cy="546260"/>
            <a:chOff x="0" y="0"/>
            <a:chExt cx="796891" cy="728347"/>
          </a:xfrm>
        </p:grpSpPr>
        <p:grpSp>
          <p:nvGrpSpPr>
            <p:cNvPr name="Group 17" id="17"/>
            <p:cNvGrpSpPr/>
            <p:nvPr/>
          </p:nvGrpSpPr>
          <p:grpSpPr>
            <a:xfrm rot="0">
              <a:off x="0" y="0"/>
              <a:ext cx="796891" cy="728347"/>
              <a:chOff x="0" y="0"/>
              <a:chExt cx="796891" cy="728347"/>
            </a:xfrm>
          </p:grpSpPr>
          <p:sp>
            <p:nvSpPr>
              <p:cNvPr name="Freeform 18" id="18"/>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9" id="19"/>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4</a:t>
              </a:r>
            </a:p>
          </p:txBody>
        </p:sp>
      </p:grpSp>
      <p:sp>
        <p:nvSpPr>
          <p:cNvPr name="Freeform 20" id="20"/>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22" id="22"/>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4" id="24"/>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5" id="25"/>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7" id="27"/>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8" id="28"/>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9" id="29"/>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60674"/>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551423" y="1553084"/>
            <a:ext cx="8818391" cy="1339234"/>
            <a:chOff x="0" y="0"/>
            <a:chExt cx="3266071" cy="496013"/>
          </a:xfrm>
        </p:grpSpPr>
        <p:sp>
          <p:nvSpPr>
            <p:cNvPr name="Freeform 6" id="6"/>
            <p:cNvSpPr/>
            <p:nvPr/>
          </p:nvSpPr>
          <p:spPr>
            <a:xfrm flipH="false" flipV="false" rot="0">
              <a:off x="0" y="0"/>
              <a:ext cx="3266071" cy="496013"/>
            </a:xfrm>
            <a:custGeom>
              <a:avLst/>
              <a:gdLst/>
              <a:ahLst/>
              <a:cxnLst/>
              <a:rect r="r" b="b" t="t" l="l"/>
              <a:pathLst>
                <a:path h="496013" w="3266071">
                  <a:moveTo>
                    <a:pt x="31605" y="0"/>
                  </a:moveTo>
                  <a:lnTo>
                    <a:pt x="3234465" y="0"/>
                  </a:lnTo>
                  <a:cubicBezTo>
                    <a:pt x="3242848" y="0"/>
                    <a:pt x="3250887" y="3330"/>
                    <a:pt x="3256814" y="9257"/>
                  </a:cubicBezTo>
                  <a:cubicBezTo>
                    <a:pt x="3262741" y="15184"/>
                    <a:pt x="3266071" y="23223"/>
                    <a:pt x="3266071" y="31605"/>
                  </a:cubicBezTo>
                  <a:lnTo>
                    <a:pt x="3266071" y="464407"/>
                  </a:lnTo>
                  <a:cubicBezTo>
                    <a:pt x="3266071" y="472790"/>
                    <a:pt x="3262741" y="480828"/>
                    <a:pt x="3256814" y="486756"/>
                  </a:cubicBezTo>
                  <a:cubicBezTo>
                    <a:pt x="3250887" y="492683"/>
                    <a:pt x="3242848" y="496013"/>
                    <a:pt x="3234465" y="496013"/>
                  </a:cubicBezTo>
                  <a:lnTo>
                    <a:pt x="31605" y="496013"/>
                  </a:lnTo>
                  <a:cubicBezTo>
                    <a:pt x="23223" y="496013"/>
                    <a:pt x="15184" y="492683"/>
                    <a:pt x="9257" y="486756"/>
                  </a:cubicBezTo>
                  <a:cubicBezTo>
                    <a:pt x="3330" y="480828"/>
                    <a:pt x="0" y="472790"/>
                    <a:pt x="0" y="464407"/>
                  </a:cubicBezTo>
                  <a:lnTo>
                    <a:pt x="0" y="31605"/>
                  </a:lnTo>
                  <a:cubicBezTo>
                    <a:pt x="0" y="23223"/>
                    <a:pt x="3330" y="15184"/>
                    <a:pt x="9257" y="9257"/>
                  </a:cubicBezTo>
                  <a:cubicBezTo>
                    <a:pt x="15184" y="3330"/>
                    <a:pt x="23223" y="0"/>
                    <a:pt x="31605" y="0"/>
                  </a:cubicBezTo>
                  <a:close/>
                </a:path>
              </a:pathLst>
            </a:custGeom>
            <a:solidFill>
              <a:srgbClr val="FFFFFF"/>
            </a:solidFill>
          </p:spPr>
        </p:sp>
        <p:sp>
          <p:nvSpPr>
            <p:cNvPr name="TextBox 7" id="7"/>
            <p:cNvSpPr txBox="true"/>
            <p:nvPr/>
          </p:nvSpPr>
          <p:spPr>
            <a:xfrm>
              <a:off x="0" y="-76200"/>
              <a:ext cx="3266071" cy="572213"/>
            </a:xfrm>
            <a:prstGeom prst="rect">
              <a:avLst/>
            </a:prstGeom>
          </p:spPr>
          <p:txBody>
            <a:bodyPr anchor="ctr" rtlCol="false" tIns="50800" lIns="50800" bIns="50800" rIns="50800"/>
            <a:lstStyle/>
            <a:p>
              <a:pPr algn="ctr">
                <a:lnSpc>
                  <a:spcPts val="2031"/>
                </a:lnSpc>
              </a:pPr>
            </a:p>
          </p:txBody>
        </p:sp>
      </p:grpSp>
      <p:grpSp>
        <p:nvGrpSpPr>
          <p:cNvPr name="Group 8" id="8"/>
          <p:cNvGrpSpPr/>
          <p:nvPr/>
        </p:nvGrpSpPr>
        <p:grpSpPr>
          <a:xfrm rot="0">
            <a:off x="9022079" y="6583679"/>
            <a:ext cx="597668" cy="546260"/>
            <a:chOff x="0" y="0"/>
            <a:chExt cx="796891" cy="728347"/>
          </a:xfrm>
        </p:grpSpPr>
        <p:grpSp>
          <p:nvGrpSpPr>
            <p:cNvPr name="Group 9" id="9"/>
            <p:cNvGrpSpPr/>
            <p:nvPr/>
          </p:nvGrpSpPr>
          <p:grpSpPr>
            <a:xfrm rot="0">
              <a:off x="0" y="0"/>
              <a:ext cx="796891" cy="728347"/>
              <a:chOff x="0" y="0"/>
              <a:chExt cx="796891" cy="728347"/>
            </a:xfrm>
          </p:grpSpPr>
          <p:sp>
            <p:nvSpPr>
              <p:cNvPr name="Freeform 10" id="10"/>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1" id="11"/>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5</a:t>
              </a:r>
            </a:p>
          </p:txBody>
        </p:sp>
      </p:grpSp>
      <p:sp>
        <p:nvSpPr>
          <p:cNvPr name="Freeform 12" id="12"/>
          <p:cNvSpPr/>
          <p:nvPr/>
        </p:nvSpPr>
        <p:spPr>
          <a:xfrm flipH="false" flipV="false" rot="0">
            <a:off x="986467" y="3169610"/>
            <a:ext cx="7780667" cy="3222619"/>
          </a:xfrm>
          <a:custGeom>
            <a:avLst/>
            <a:gdLst/>
            <a:ahLst/>
            <a:cxnLst/>
            <a:rect r="r" b="b" t="t" l="l"/>
            <a:pathLst>
              <a:path h="3222619" w="7780667">
                <a:moveTo>
                  <a:pt x="0" y="0"/>
                </a:moveTo>
                <a:lnTo>
                  <a:pt x="7780666" y="0"/>
                </a:lnTo>
                <a:lnTo>
                  <a:pt x="7780666" y="3222619"/>
                </a:lnTo>
                <a:lnTo>
                  <a:pt x="0" y="3222619"/>
                </a:lnTo>
                <a:lnTo>
                  <a:pt x="0" y="0"/>
                </a:lnTo>
                <a:close/>
              </a:path>
            </a:pathLst>
          </a:custGeom>
          <a:blipFill>
            <a:blip r:embed="rId2"/>
            <a:stretch>
              <a:fillRect l="0" t="0" r="0" b="0"/>
            </a:stretch>
          </a:blipFill>
        </p:spPr>
      </p:sp>
      <p:sp>
        <p:nvSpPr>
          <p:cNvPr name="TextBox 13" id="13"/>
          <p:cNvSpPr txBox="true"/>
          <p:nvPr/>
        </p:nvSpPr>
        <p:spPr>
          <a:xfrm rot="0">
            <a:off x="247197" y="1136505"/>
            <a:ext cx="4929957" cy="344827"/>
          </a:xfrm>
          <a:prstGeom prst="rect">
            <a:avLst/>
          </a:prstGeom>
        </p:spPr>
        <p:txBody>
          <a:bodyPr anchor="t" rtlCol="false" tIns="0" lIns="0" bIns="0" rIns="0">
            <a:spAutoFit/>
          </a:bodyPr>
          <a:lstStyle/>
          <a:p>
            <a:pPr algn="ctr">
              <a:lnSpc>
                <a:spcPts val="2519"/>
              </a:lnSpc>
            </a:pPr>
            <a:r>
              <a:rPr lang="en-US" sz="1799">
                <a:solidFill>
                  <a:srgbClr val="000000"/>
                </a:solidFill>
                <a:latin typeface="Times New Roman Bold"/>
                <a:ea typeface="Times New Roman Bold"/>
                <a:cs typeface="Times New Roman Bold"/>
                <a:sym typeface="Times New Roman Bold"/>
              </a:rPr>
              <a:t>What is Single Sign-On (SSO) System?</a:t>
            </a:r>
          </a:p>
        </p:txBody>
      </p:sp>
      <p:sp>
        <p:nvSpPr>
          <p:cNvPr name="TextBox 14" id="14"/>
          <p:cNvSpPr txBox="true"/>
          <p:nvPr/>
        </p:nvSpPr>
        <p:spPr>
          <a:xfrm rot="0">
            <a:off x="731520" y="645795"/>
            <a:ext cx="3186471" cy="387350"/>
          </a:xfrm>
          <a:prstGeom prst="rect">
            <a:avLst/>
          </a:prstGeom>
        </p:spPr>
        <p:txBody>
          <a:bodyPr anchor="t" rtlCol="false" tIns="0" lIns="0" bIns="0" rIns="0">
            <a:spAutoFit/>
          </a:bodyPr>
          <a:lstStyle/>
          <a:p>
            <a:pPr algn="l">
              <a:lnSpc>
                <a:spcPts val="2800"/>
              </a:lnSpc>
            </a:pPr>
            <a:r>
              <a:rPr lang="en-US" sz="2000" spc="-27">
                <a:solidFill>
                  <a:srgbClr val="000000"/>
                </a:solidFill>
                <a:latin typeface="Times New Roman Bold"/>
                <a:ea typeface="Times New Roman Bold"/>
                <a:cs typeface="Times New Roman Bold"/>
                <a:sym typeface="Times New Roman Bold"/>
              </a:rPr>
              <a:t>1.2. </a:t>
            </a:r>
            <a:r>
              <a:rPr lang="en-US" sz="2000" spc="-27">
                <a:solidFill>
                  <a:srgbClr val="000000"/>
                </a:solidFill>
                <a:latin typeface="Times New Roman Bold"/>
                <a:ea typeface="Times New Roman Bold"/>
                <a:cs typeface="Times New Roman Bold"/>
                <a:sym typeface="Times New Roman Bold"/>
              </a:rPr>
              <a:t>Project Overview </a:t>
            </a:r>
          </a:p>
        </p:txBody>
      </p:sp>
      <p:sp>
        <p:nvSpPr>
          <p:cNvPr name="TextBox 15" id="15"/>
          <p:cNvSpPr txBox="true"/>
          <p:nvPr/>
        </p:nvSpPr>
        <p:spPr>
          <a:xfrm rot="0">
            <a:off x="814853" y="1634180"/>
            <a:ext cx="8291531" cy="1130935"/>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000000"/>
                </a:solidFill>
                <a:latin typeface="Times New Roman"/>
                <a:ea typeface="Times New Roman"/>
                <a:cs typeface="Times New Roman"/>
                <a:sym typeface="Times New Roman"/>
              </a:rPr>
              <a:t>The </a:t>
            </a:r>
            <a:r>
              <a:rPr lang="en-US" sz="1599">
                <a:solidFill>
                  <a:srgbClr val="000000"/>
                </a:solidFill>
                <a:latin typeface="Times New Roman Bold"/>
                <a:ea typeface="Times New Roman Bold"/>
                <a:cs typeface="Times New Roman Bold"/>
                <a:sym typeface="Times New Roman Bold"/>
              </a:rPr>
              <a:t>Single Sign-On (SSO) System</a:t>
            </a:r>
            <a:r>
              <a:rPr lang="en-US" sz="1599">
                <a:solidFill>
                  <a:srgbClr val="000000"/>
                </a:solidFill>
                <a:latin typeface="Times New Roman"/>
                <a:ea typeface="Times New Roman"/>
                <a:cs typeface="Times New Roman"/>
                <a:sym typeface="Times New Roman"/>
              </a:rPr>
              <a:t> is an authentication method that allows users to access multiple applications with a single login. By logging in once, users can access all connected systems without needing to re-enter their credentials for each one. This simplifies the user experience, enhances security, and reduces password fatigue.</a:t>
            </a:r>
          </a:p>
        </p:txBody>
      </p:sp>
      <p:sp>
        <p:nvSpPr>
          <p:cNvPr name="Freeform 16" id="16"/>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8" id="18"/>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1" id="21"/>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3" id="23"/>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5" id="25"/>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6854" y="1040378"/>
            <a:ext cx="1617947" cy="1571431"/>
          </a:xfrm>
          <a:custGeom>
            <a:avLst/>
            <a:gdLst/>
            <a:ahLst/>
            <a:cxnLst/>
            <a:rect r="r" b="b" t="t" l="l"/>
            <a:pathLst>
              <a:path h="1571431" w="1617947">
                <a:moveTo>
                  <a:pt x="0" y="0"/>
                </a:moveTo>
                <a:lnTo>
                  <a:pt x="1617947" y="0"/>
                </a:lnTo>
                <a:lnTo>
                  <a:pt x="1617947" y="1571430"/>
                </a:lnTo>
                <a:lnTo>
                  <a:pt x="0" y="1571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7262" y="4142453"/>
            <a:ext cx="1357130" cy="1287577"/>
          </a:xfrm>
          <a:custGeom>
            <a:avLst/>
            <a:gdLst/>
            <a:ahLst/>
            <a:cxnLst/>
            <a:rect r="r" b="b" t="t" l="l"/>
            <a:pathLst>
              <a:path h="1287577" w="1357130">
                <a:moveTo>
                  <a:pt x="0" y="0"/>
                </a:moveTo>
                <a:lnTo>
                  <a:pt x="1357130" y="0"/>
                </a:lnTo>
                <a:lnTo>
                  <a:pt x="1357130" y="1287576"/>
                </a:lnTo>
                <a:lnTo>
                  <a:pt x="0" y="1287576"/>
                </a:lnTo>
                <a:lnTo>
                  <a:pt x="0" y="0"/>
                </a:lnTo>
                <a:close/>
              </a:path>
            </a:pathLst>
          </a:custGeom>
          <a:blipFill>
            <a:blip r:embed="rId4"/>
            <a:stretch>
              <a:fillRect l="0" t="0" r="0" b="0"/>
            </a:stretch>
          </a:blipFill>
        </p:spPr>
      </p:sp>
      <p:sp>
        <p:nvSpPr>
          <p:cNvPr name="TextBox 4" id="4"/>
          <p:cNvSpPr txBox="true"/>
          <p:nvPr/>
        </p:nvSpPr>
        <p:spPr>
          <a:xfrm rot="0">
            <a:off x="731520" y="774773"/>
            <a:ext cx="4503181"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1.3. Problems Overview </a:t>
            </a:r>
          </a:p>
        </p:txBody>
      </p:sp>
      <p:sp>
        <p:nvSpPr>
          <p:cNvPr name="TextBox 5" id="5"/>
          <p:cNvSpPr txBox="true"/>
          <p:nvPr/>
        </p:nvSpPr>
        <p:spPr>
          <a:xfrm rot="0">
            <a:off x="731520" y="1073320"/>
            <a:ext cx="3677842" cy="2525739"/>
          </a:xfrm>
          <a:prstGeom prst="rect">
            <a:avLst/>
          </a:prstGeom>
        </p:spPr>
        <p:txBody>
          <a:bodyPr anchor="t" rtlCol="false" tIns="0" lIns="0" bIns="0" rIns="0">
            <a:spAutoFit/>
          </a:bodyPr>
          <a:lstStyle/>
          <a:p>
            <a:pPr algn="l" marL="431801" indent="-215900" lvl="1">
              <a:lnSpc>
                <a:spcPts val="3362"/>
              </a:lnSpc>
              <a:buFont typeface="Arial"/>
              <a:buChar char="•"/>
            </a:pPr>
            <a:r>
              <a:rPr lang="en-US" sz="2000">
                <a:solidFill>
                  <a:srgbClr val="000000"/>
                </a:solidFill>
                <a:latin typeface="Times New Roman"/>
                <a:ea typeface="Times New Roman"/>
                <a:cs typeface="Times New Roman"/>
                <a:sym typeface="Times New Roman"/>
              </a:rPr>
              <a:t>Frequent logins.</a:t>
            </a:r>
          </a:p>
          <a:p>
            <a:pPr algn="l" marL="431801" indent="-215900" lvl="1">
              <a:lnSpc>
                <a:spcPts val="3362"/>
              </a:lnSpc>
              <a:buFont typeface="Arial"/>
              <a:buChar char="•"/>
            </a:pPr>
            <a:r>
              <a:rPr lang="en-US" sz="2000">
                <a:solidFill>
                  <a:srgbClr val="000000"/>
                </a:solidFill>
                <a:latin typeface="Times New Roman"/>
                <a:ea typeface="Times New Roman"/>
                <a:cs typeface="Times New Roman"/>
                <a:sym typeface="Times New Roman"/>
              </a:rPr>
              <a:t>Password fatigue.</a:t>
            </a:r>
          </a:p>
          <a:p>
            <a:pPr algn="l" marL="431801" indent="-215900" lvl="1">
              <a:lnSpc>
                <a:spcPts val="3362"/>
              </a:lnSpc>
              <a:buFont typeface="Arial"/>
              <a:buChar char="•"/>
            </a:pPr>
            <a:r>
              <a:rPr lang="en-US" sz="2000">
                <a:solidFill>
                  <a:srgbClr val="000000"/>
                </a:solidFill>
                <a:latin typeface="Times New Roman"/>
                <a:ea typeface="Times New Roman"/>
                <a:cs typeface="Times New Roman"/>
                <a:sym typeface="Times New Roman"/>
              </a:rPr>
              <a:t>Scattered user data.</a:t>
            </a:r>
          </a:p>
          <a:p>
            <a:pPr algn="l" marL="431801" indent="-215900" lvl="1">
              <a:lnSpc>
                <a:spcPts val="3362"/>
              </a:lnSpc>
              <a:buFont typeface="Arial"/>
              <a:buChar char="•"/>
            </a:pPr>
            <a:r>
              <a:rPr lang="en-US" sz="2000">
                <a:solidFill>
                  <a:srgbClr val="000000"/>
                </a:solidFill>
                <a:latin typeface="Times New Roman"/>
                <a:ea typeface="Times New Roman"/>
                <a:cs typeface="Times New Roman"/>
                <a:sym typeface="Times New Roman"/>
              </a:rPr>
              <a:t>Data analysis difficulty.</a:t>
            </a:r>
          </a:p>
          <a:p>
            <a:pPr algn="l" marL="431801" indent="-215900" lvl="1">
              <a:lnSpc>
                <a:spcPts val="3362"/>
              </a:lnSpc>
              <a:buFont typeface="Arial"/>
              <a:buChar char="•"/>
            </a:pPr>
            <a:r>
              <a:rPr lang="en-US" sz="2000">
                <a:solidFill>
                  <a:srgbClr val="000000"/>
                </a:solidFill>
                <a:latin typeface="Times New Roman"/>
                <a:ea typeface="Times New Roman"/>
                <a:cs typeface="Times New Roman"/>
                <a:sym typeface="Times New Roman"/>
              </a:rPr>
              <a:t>IT management complexity.</a:t>
            </a:r>
          </a:p>
          <a:p>
            <a:pPr algn="l">
              <a:lnSpc>
                <a:spcPts val="3362"/>
              </a:lnSpc>
            </a:pPr>
          </a:p>
        </p:txBody>
      </p:sp>
      <p:sp>
        <p:nvSpPr>
          <p:cNvPr name="TextBox 6" id="6"/>
          <p:cNvSpPr txBox="true"/>
          <p:nvPr/>
        </p:nvSpPr>
        <p:spPr>
          <a:xfrm rot="0">
            <a:off x="731520" y="3362555"/>
            <a:ext cx="3562846"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Times New Roman Bold"/>
                <a:ea typeface="Times New Roman Bold"/>
                <a:cs typeface="Times New Roman Bold"/>
                <a:sym typeface="Times New Roman Bold"/>
              </a:rPr>
              <a:t>1.4. Objective Overview</a:t>
            </a:r>
          </a:p>
        </p:txBody>
      </p:sp>
      <p:sp>
        <p:nvSpPr>
          <p:cNvPr name="TextBox 7" id="7"/>
          <p:cNvSpPr txBox="true"/>
          <p:nvPr/>
        </p:nvSpPr>
        <p:spPr>
          <a:xfrm rot="0">
            <a:off x="731520" y="3659674"/>
            <a:ext cx="4446602" cy="2106640"/>
          </a:xfrm>
          <a:prstGeom prst="rect">
            <a:avLst/>
          </a:prstGeom>
        </p:spPr>
        <p:txBody>
          <a:bodyPr anchor="t" rtlCol="false" tIns="0" lIns="0" bIns="0" rIns="0">
            <a:spAutoFit/>
          </a:bodyPr>
          <a:lstStyle/>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Centralized user management.</a:t>
            </a:r>
          </a:p>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Single credentials.</a:t>
            </a:r>
          </a:p>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Enhanced security.</a:t>
            </a:r>
          </a:p>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Unified access.</a:t>
            </a:r>
          </a:p>
          <a:p>
            <a:pPr algn="l" marL="431797" indent="-215899" lvl="1">
              <a:lnSpc>
                <a:spcPts val="3362"/>
              </a:lnSpc>
              <a:buFont typeface="Arial"/>
              <a:buChar char="•"/>
            </a:pPr>
            <a:r>
              <a:rPr lang="en-US" sz="1999">
                <a:solidFill>
                  <a:srgbClr val="000000"/>
                </a:solidFill>
                <a:latin typeface="Times New Roman"/>
                <a:ea typeface="Times New Roman"/>
                <a:cs typeface="Times New Roman"/>
                <a:sym typeface="Times New Roman"/>
              </a:rPr>
              <a:t>Improved user experience.</a:t>
            </a:r>
          </a:p>
        </p:txBody>
      </p:sp>
      <p:grpSp>
        <p:nvGrpSpPr>
          <p:cNvPr name="Group 8" id="8"/>
          <p:cNvGrpSpPr/>
          <p:nvPr/>
        </p:nvGrpSpPr>
        <p:grpSpPr>
          <a:xfrm rot="0">
            <a:off x="10" y="6960674"/>
            <a:ext cx="9753600" cy="354526"/>
            <a:chOff x="0" y="0"/>
            <a:chExt cx="3612444" cy="131306"/>
          </a:xfrm>
        </p:grpSpPr>
        <p:sp>
          <p:nvSpPr>
            <p:cNvPr name="Freeform 9" id="9"/>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10" id="10"/>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11" id="11"/>
          <p:cNvGrpSpPr/>
          <p:nvPr/>
        </p:nvGrpSpPr>
        <p:grpSpPr>
          <a:xfrm rot="0">
            <a:off x="9022079" y="6583679"/>
            <a:ext cx="597668" cy="546260"/>
            <a:chOff x="0" y="0"/>
            <a:chExt cx="796891" cy="728347"/>
          </a:xfrm>
        </p:grpSpPr>
        <p:grpSp>
          <p:nvGrpSpPr>
            <p:cNvPr name="Group 12" id="12"/>
            <p:cNvGrpSpPr/>
            <p:nvPr/>
          </p:nvGrpSpPr>
          <p:grpSpPr>
            <a:xfrm rot="0">
              <a:off x="0" y="0"/>
              <a:ext cx="796891" cy="728347"/>
              <a:chOff x="0" y="0"/>
              <a:chExt cx="796891" cy="728347"/>
            </a:xfrm>
          </p:grpSpPr>
          <p:sp>
            <p:nvSpPr>
              <p:cNvPr name="Freeform 13" id="13"/>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4" id="14"/>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6</a:t>
              </a:r>
            </a:p>
          </p:txBody>
        </p:sp>
      </p:grpSp>
      <p:sp>
        <p:nvSpPr>
          <p:cNvPr name="Freeform 15" id="15"/>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7" id="17"/>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0" id="20"/>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2" id="22"/>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4" id="24"/>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60674"/>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5" id="5"/>
          <p:cNvGrpSpPr/>
          <p:nvPr/>
        </p:nvGrpSpPr>
        <p:grpSpPr>
          <a:xfrm rot="0">
            <a:off x="671793" y="1811260"/>
            <a:ext cx="8818391" cy="1242805"/>
            <a:chOff x="0" y="0"/>
            <a:chExt cx="3266071" cy="460298"/>
          </a:xfrm>
        </p:grpSpPr>
        <p:sp>
          <p:nvSpPr>
            <p:cNvPr name="Freeform 6" id="6"/>
            <p:cNvSpPr/>
            <p:nvPr/>
          </p:nvSpPr>
          <p:spPr>
            <a:xfrm flipH="false" flipV="false" rot="0">
              <a:off x="0" y="0"/>
              <a:ext cx="3266071" cy="460298"/>
            </a:xfrm>
            <a:custGeom>
              <a:avLst/>
              <a:gdLst/>
              <a:ahLst/>
              <a:cxnLst/>
              <a:rect r="r" b="b" t="t" l="l"/>
              <a:pathLst>
                <a:path h="460298" w="3266071">
                  <a:moveTo>
                    <a:pt x="31605" y="0"/>
                  </a:moveTo>
                  <a:lnTo>
                    <a:pt x="3234465" y="0"/>
                  </a:lnTo>
                  <a:cubicBezTo>
                    <a:pt x="3242848" y="0"/>
                    <a:pt x="3250887" y="3330"/>
                    <a:pt x="3256814" y="9257"/>
                  </a:cubicBezTo>
                  <a:cubicBezTo>
                    <a:pt x="3262741" y="15184"/>
                    <a:pt x="3266071" y="23223"/>
                    <a:pt x="3266071" y="31605"/>
                  </a:cubicBezTo>
                  <a:lnTo>
                    <a:pt x="3266071" y="428693"/>
                  </a:lnTo>
                  <a:cubicBezTo>
                    <a:pt x="3266071" y="437075"/>
                    <a:pt x="3262741" y="445114"/>
                    <a:pt x="3256814" y="451041"/>
                  </a:cubicBezTo>
                  <a:cubicBezTo>
                    <a:pt x="3250887" y="456968"/>
                    <a:pt x="3242848" y="460298"/>
                    <a:pt x="3234465" y="460298"/>
                  </a:cubicBezTo>
                  <a:lnTo>
                    <a:pt x="31605" y="460298"/>
                  </a:lnTo>
                  <a:cubicBezTo>
                    <a:pt x="23223" y="460298"/>
                    <a:pt x="15184" y="456968"/>
                    <a:pt x="9257" y="451041"/>
                  </a:cubicBezTo>
                  <a:cubicBezTo>
                    <a:pt x="3330" y="445114"/>
                    <a:pt x="0" y="437075"/>
                    <a:pt x="0" y="428693"/>
                  </a:cubicBezTo>
                  <a:lnTo>
                    <a:pt x="0" y="31605"/>
                  </a:lnTo>
                  <a:cubicBezTo>
                    <a:pt x="0" y="23223"/>
                    <a:pt x="3330" y="15184"/>
                    <a:pt x="9257" y="9257"/>
                  </a:cubicBezTo>
                  <a:cubicBezTo>
                    <a:pt x="15184" y="3330"/>
                    <a:pt x="23223" y="0"/>
                    <a:pt x="31605" y="0"/>
                  </a:cubicBezTo>
                  <a:close/>
                </a:path>
              </a:pathLst>
            </a:custGeom>
            <a:solidFill>
              <a:srgbClr val="FEFFFE"/>
            </a:solidFill>
          </p:spPr>
        </p:sp>
        <p:sp>
          <p:nvSpPr>
            <p:cNvPr name="TextBox 7" id="7"/>
            <p:cNvSpPr txBox="true"/>
            <p:nvPr/>
          </p:nvSpPr>
          <p:spPr>
            <a:xfrm>
              <a:off x="0" y="-76200"/>
              <a:ext cx="3266071" cy="536498"/>
            </a:xfrm>
            <a:prstGeom prst="rect">
              <a:avLst/>
            </a:prstGeom>
          </p:spPr>
          <p:txBody>
            <a:bodyPr anchor="ctr" rtlCol="false" tIns="50800" lIns="50800" bIns="50800" rIns="50800"/>
            <a:lstStyle/>
            <a:p>
              <a:pPr algn="ctr">
                <a:lnSpc>
                  <a:spcPts val="2031"/>
                </a:lnSpc>
              </a:pPr>
            </a:p>
          </p:txBody>
        </p:sp>
      </p:grpSp>
      <p:grpSp>
        <p:nvGrpSpPr>
          <p:cNvPr name="Group 8" id="8"/>
          <p:cNvGrpSpPr/>
          <p:nvPr/>
        </p:nvGrpSpPr>
        <p:grpSpPr>
          <a:xfrm rot="0">
            <a:off x="9022079" y="6583679"/>
            <a:ext cx="597668" cy="546260"/>
            <a:chOff x="0" y="0"/>
            <a:chExt cx="796891" cy="728347"/>
          </a:xfrm>
        </p:grpSpPr>
        <p:grpSp>
          <p:nvGrpSpPr>
            <p:cNvPr name="Group 9" id="9"/>
            <p:cNvGrpSpPr/>
            <p:nvPr/>
          </p:nvGrpSpPr>
          <p:grpSpPr>
            <a:xfrm rot="0">
              <a:off x="0" y="0"/>
              <a:ext cx="796891" cy="728347"/>
              <a:chOff x="0" y="0"/>
              <a:chExt cx="796891" cy="728347"/>
            </a:xfrm>
          </p:grpSpPr>
          <p:sp>
            <p:nvSpPr>
              <p:cNvPr name="Freeform 10" id="10"/>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1" id="11"/>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7</a:t>
              </a:r>
            </a:p>
          </p:txBody>
        </p:sp>
      </p:grpSp>
      <p:sp>
        <p:nvSpPr>
          <p:cNvPr name="Freeform 12" id="12"/>
          <p:cNvSpPr/>
          <p:nvPr/>
        </p:nvSpPr>
        <p:spPr>
          <a:xfrm flipH="false" flipV="false" rot="0">
            <a:off x="1536346" y="3193301"/>
            <a:ext cx="6512903" cy="3663508"/>
          </a:xfrm>
          <a:custGeom>
            <a:avLst/>
            <a:gdLst/>
            <a:ahLst/>
            <a:cxnLst/>
            <a:rect r="r" b="b" t="t" l="l"/>
            <a:pathLst>
              <a:path h="3663508" w="6512903">
                <a:moveTo>
                  <a:pt x="0" y="0"/>
                </a:moveTo>
                <a:lnTo>
                  <a:pt x="6512902" y="0"/>
                </a:lnTo>
                <a:lnTo>
                  <a:pt x="6512902" y="3663508"/>
                </a:lnTo>
                <a:lnTo>
                  <a:pt x="0" y="3663508"/>
                </a:lnTo>
                <a:lnTo>
                  <a:pt x="0" y="0"/>
                </a:lnTo>
                <a:close/>
              </a:path>
            </a:pathLst>
          </a:custGeom>
          <a:blipFill>
            <a:blip r:embed="rId2"/>
            <a:stretch>
              <a:fillRect l="0" t="0" r="0" b="0"/>
            </a:stretch>
          </a:blipFill>
        </p:spPr>
      </p:sp>
      <p:sp>
        <p:nvSpPr>
          <p:cNvPr name="TextBox 13" id="13"/>
          <p:cNvSpPr txBox="true"/>
          <p:nvPr/>
        </p:nvSpPr>
        <p:spPr>
          <a:xfrm rot="0">
            <a:off x="-505397" y="860064"/>
            <a:ext cx="4929957" cy="377849"/>
          </a:xfrm>
          <a:prstGeom prst="rect">
            <a:avLst/>
          </a:prstGeom>
        </p:spPr>
        <p:txBody>
          <a:bodyPr anchor="t" rtlCol="false" tIns="0" lIns="0" bIns="0" rIns="0">
            <a:spAutoFit/>
          </a:bodyPr>
          <a:lstStyle/>
          <a:p>
            <a:pPr algn="ctr">
              <a:lnSpc>
                <a:spcPts val="2799"/>
              </a:lnSpc>
            </a:pPr>
            <a:r>
              <a:rPr lang="en-US" sz="1999">
                <a:solidFill>
                  <a:srgbClr val="000000"/>
                </a:solidFill>
                <a:latin typeface="Times New Roman Bold"/>
                <a:ea typeface="Times New Roman Bold"/>
                <a:cs typeface="Times New Roman Bold"/>
                <a:sym typeface="Times New Roman Bold"/>
              </a:rPr>
              <a:t>1.5. DevOps Project Overview</a:t>
            </a:r>
          </a:p>
        </p:txBody>
      </p:sp>
      <p:sp>
        <p:nvSpPr>
          <p:cNvPr name="TextBox 14" id="14"/>
          <p:cNvSpPr txBox="true"/>
          <p:nvPr/>
        </p:nvSpPr>
        <p:spPr>
          <a:xfrm rot="0">
            <a:off x="731520" y="1747164"/>
            <a:ext cx="8589393" cy="1499870"/>
          </a:xfrm>
          <a:prstGeom prst="rect">
            <a:avLst/>
          </a:prstGeom>
        </p:spPr>
        <p:txBody>
          <a:bodyPr anchor="t" rtlCol="false" tIns="0" lIns="0" bIns="0" rIns="0">
            <a:spAutoFit/>
          </a:bodyPr>
          <a:lstStyle/>
          <a:p>
            <a:pPr algn="just" marL="0" indent="0" lvl="0">
              <a:lnSpc>
                <a:spcPts val="2379"/>
              </a:lnSpc>
              <a:spcBef>
                <a:spcPct val="0"/>
              </a:spcBef>
            </a:pPr>
            <a:r>
              <a:rPr lang="en-US" sz="1699">
                <a:solidFill>
                  <a:srgbClr val="000000"/>
                </a:solidFill>
                <a:latin typeface="Times New Roman"/>
                <a:ea typeface="Times New Roman"/>
                <a:cs typeface="Times New Roman"/>
                <a:sym typeface="Times New Roman"/>
              </a:rPr>
              <a:t>DevOps is a methodology that combines software development and IT operations to streamline workflows and enhance collaboration. It aims to shorten development cycles, increase deployment frequency, and deliver reliable software quickly and consistently, closely aligned with business goals. This approach emphasizes automation, continuous measurement, and rapid release cycles.</a:t>
            </a:r>
          </a:p>
        </p:txBody>
      </p:sp>
      <p:sp>
        <p:nvSpPr>
          <p:cNvPr name="TextBox 15" id="15"/>
          <p:cNvSpPr txBox="true"/>
          <p:nvPr/>
        </p:nvSpPr>
        <p:spPr>
          <a:xfrm rot="0">
            <a:off x="-928633" y="1330585"/>
            <a:ext cx="4929957" cy="344827"/>
          </a:xfrm>
          <a:prstGeom prst="rect">
            <a:avLst/>
          </a:prstGeom>
        </p:spPr>
        <p:txBody>
          <a:bodyPr anchor="t" rtlCol="false" tIns="0" lIns="0" bIns="0" rIns="0">
            <a:spAutoFit/>
          </a:bodyPr>
          <a:lstStyle/>
          <a:p>
            <a:pPr algn="ctr">
              <a:lnSpc>
                <a:spcPts val="2519"/>
              </a:lnSpc>
            </a:pPr>
            <a:r>
              <a:rPr lang="en-US" sz="1799">
                <a:solidFill>
                  <a:srgbClr val="000000"/>
                </a:solidFill>
                <a:latin typeface="Times New Roman Bold"/>
                <a:ea typeface="Times New Roman Bold"/>
                <a:cs typeface="Times New Roman Bold"/>
                <a:sym typeface="Times New Roman Bold"/>
              </a:rPr>
              <a:t>What is DevOps ?</a:t>
            </a:r>
          </a:p>
        </p:txBody>
      </p:sp>
      <p:sp>
        <p:nvSpPr>
          <p:cNvPr name="Freeform 16" id="16"/>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8" id="18"/>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1" id="21"/>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3" id="23"/>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5" id="25"/>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 y="6960674"/>
            <a:ext cx="9753600" cy="354526"/>
            <a:chOff x="0" y="0"/>
            <a:chExt cx="3612444" cy="131306"/>
          </a:xfrm>
        </p:grpSpPr>
        <p:sp>
          <p:nvSpPr>
            <p:cNvPr name="Freeform 3" id="3"/>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4" id="4"/>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sp>
        <p:nvSpPr>
          <p:cNvPr name="Freeform 5" id="5"/>
          <p:cNvSpPr/>
          <p:nvPr/>
        </p:nvSpPr>
        <p:spPr>
          <a:xfrm flipH="false" flipV="false" rot="0">
            <a:off x="7190004" y="1162055"/>
            <a:ext cx="1382558" cy="1575565"/>
          </a:xfrm>
          <a:custGeom>
            <a:avLst/>
            <a:gdLst/>
            <a:ahLst/>
            <a:cxnLst/>
            <a:rect r="r" b="b" t="t" l="l"/>
            <a:pathLst>
              <a:path h="1575565" w="1382558">
                <a:moveTo>
                  <a:pt x="0" y="0"/>
                </a:moveTo>
                <a:lnTo>
                  <a:pt x="1382559" y="0"/>
                </a:lnTo>
                <a:lnTo>
                  <a:pt x="1382559" y="1575565"/>
                </a:lnTo>
                <a:lnTo>
                  <a:pt x="0" y="15755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994236" y="3683045"/>
            <a:ext cx="1578326" cy="990400"/>
          </a:xfrm>
          <a:custGeom>
            <a:avLst/>
            <a:gdLst/>
            <a:ahLst/>
            <a:cxnLst/>
            <a:rect r="r" b="b" t="t" l="l"/>
            <a:pathLst>
              <a:path h="990400" w="1578326">
                <a:moveTo>
                  <a:pt x="0" y="0"/>
                </a:moveTo>
                <a:lnTo>
                  <a:pt x="1578327" y="0"/>
                </a:lnTo>
                <a:lnTo>
                  <a:pt x="1578327" y="990400"/>
                </a:lnTo>
                <a:lnTo>
                  <a:pt x="0" y="990400"/>
                </a:lnTo>
                <a:lnTo>
                  <a:pt x="0" y="0"/>
                </a:lnTo>
                <a:close/>
              </a:path>
            </a:pathLst>
          </a:custGeom>
          <a:blipFill>
            <a:blip r:embed="rId4"/>
            <a:stretch>
              <a:fillRect l="0" t="0" r="0" b="0"/>
            </a:stretch>
          </a:blipFill>
        </p:spPr>
      </p:sp>
      <p:sp>
        <p:nvSpPr>
          <p:cNvPr name="TextBox 7" id="7"/>
          <p:cNvSpPr txBox="true"/>
          <p:nvPr/>
        </p:nvSpPr>
        <p:spPr>
          <a:xfrm rot="0">
            <a:off x="731520" y="774773"/>
            <a:ext cx="4503181"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Arial Bold"/>
                <a:ea typeface="Arial Bold"/>
                <a:cs typeface="Arial Bold"/>
                <a:sym typeface="Arial Bold"/>
              </a:rPr>
              <a:t>1.6. Problems Overview </a:t>
            </a:r>
          </a:p>
        </p:txBody>
      </p:sp>
      <p:sp>
        <p:nvSpPr>
          <p:cNvPr name="TextBox 8" id="8"/>
          <p:cNvSpPr txBox="true"/>
          <p:nvPr/>
        </p:nvSpPr>
        <p:spPr>
          <a:xfrm rot="0">
            <a:off x="625243" y="1131873"/>
            <a:ext cx="5742310" cy="1687540"/>
          </a:xfrm>
          <a:prstGeom prst="rect">
            <a:avLst/>
          </a:prstGeom>
        </p:spPr>
        <p:txBody>
          <a:bodyPr anchor="t" rtlCol="false" tIns="0" lIns="0" bIns="0" rIns="0">
            <a:spAutoFit/>
          </a:bodyPr>
          <a:lstStyle/>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Slow development.</a:t>
            </a:r>
          </a:p>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Siloed between development and operation team.</a:t>
            </a:r>
          </a:p>
          <a:p>
            <a:pPr algn="l" marL="431797" indent="-215899" lvl="1">
              <a:lnSpc>
                <a:spcPts val="3361"/>
              </a:lnSpc>
              <a:buFont typeface="Arial"/>
              <a:buChar char="•"/>
            </a:pPr>
            <a:r>
              <a:rPr lang="en-US" sz="1999">
                <a:solidFill>
                  <a:srgbClr val="000000"/>
                </a:solidFill>
                <a:latin typeface="Times New Roman"/>
                <a:ea typeface="Times New Roman"/>
                <a:cs typeface="Times New Roman"/>
                <a:sym typeface="Times New Roman"/>
              </a:rPr>
              <a:t>Deployment failures.</a:t>
            </a:r>
          </a:p>
          <a:p>
            <a:pPr algn="l" marL="431797" indent="-215899" lvl="1">
              <a:lnSpc>
                <a:spcPts val="3362"/>
              </a:lnSpc>
              <a:buFont typeface="Arial"/>
              <a:buChar char="•"/>
            </a:pPr>
            <a:r>
              <a:rPr lang="en-US" sz="1999">
                <a:solidFill>
                  <a:srgbClr val="000000"/>
                </a:solidFill>
                <a:latin typeface="Times New Roman"/>
                <a:ea typeface="Times New Roman"/>
                <a:cs typeface="Times New Roman"/>
                <a:sym typeface="Times New Roman"/>
              </a:rPr>
              <a:t>Unreliable environment.</a:t>
            </a:r>
          </a:p>
        </p:txBody>
      </p:sp>
      <p:sp>
        <p:nvSpPr>
          <p:cNvPr name="TextBox 9" id="9"/>
          <p:cNvSpPr txBox="true"/>
          <p:nvPr/>
        </p:nvSpPr>
        <p:spPr>
          <a:xfrm rot="0">
            <a:off x="625243" y="2981338"/>
            <a:ext cx="3562846" cy="387282"/>
          </a:xfrm>
          <a:prstGeom prst="rect">
            <a:avLst/>
          </a:prstGeom>
        </p:spPr>
        <p:txBody>
          <a:bodyPr anchor="t" rtlCol="false" tIns="0" lIns="0" bIns="0" rIns="0">
            <a:spAutoFit/>
          </a:bodyPr>
          <a:lstStyle/>
          <a:p>
            <a:pPr algn="l">
              <a:lnSpc>
                <a:spcPts val="2800"/>
              </a:lnSpc>
            </a:pPr>
            <a:r>
              <a:rPr lang="en-US" sz="1999" spc="-27">
                <a:solidFill>
                  <a:srgbClr val="000000"/>
                </a:solidFill>
                <a:latin typeface="Arial Bold"/>
                <a:ea typeface="Arial Bold"/>
                <a:cs typeface="Arial Bold"/>
                <a:sym typeface="Arial Bold"/>
              </a:rPr>
              <a:t>1.7. Objective Overview</a:t>
            </a:r>
          </a:p>
        </p:txBody>
      </p:sp>
      <p:sp>
        <p:nvSpPr>
          <p:cNvPr name="TextBox 10" id="10"/>
          <p:cNvSpPr txBox="true"/>
          <p:nvPr/>
        </p:nvSpPr>
        <p:spPr>
          <a:xfrm rot="0">
            <a:off x="625243" y="3378145"/>
            <a:ext cx="4715736" cy="1504950"/>
          </a:xfrm>
          <a:prstGeom prst="rect">
            <a:avLst/>
          </a:prstGeom>
        </p:spPr>
        <p:txBody>
          <a:bodyPr anchor="t" rtlCol="false" tIns="0" lIns="0" bIns="0" rIns="0">
            <a:spAutoFit/>
          </a:bodyPr>
          <a:lstStyle/>
          <a:p>
            <a:pPr algn="l" marL="431799" indent="-215899" lvl="1">
              <a:lnSpc>
                <a:spcPts val="2999"/>
              </a:lnSpc>
              <a:buFont typeface="Arial"/>
              <a:buChar char="•"/>
            </a:pPr>
            <a:r>
              <a:rPr lang="en-US" sz="1999">
                <a:solidFill>
                  <a:srgbClr val="000000"/>
                </a:solidFill>
                <a:latin typeface="Times New Roman"/>
                <a:ea typeface="Times New Roman"/>
                <a:cs typeface="Times New Roman"/>
                <a:sym typeface="Times New Roman"/>
              </a:rPr>
              <a:t>Faster development cycle.</a:t>
            </a:r>
          </a:p>
          <a:p>
            <a:pPr algn="l" marL="431799" indent="-215899" lvl="1">
              <a:lnSpc>
                <a:spcPts val="2999"/>
              </a:lnSpc>
              <a:buFont typeface="Arial"/>
              <a:buChar char="•"/>
            </a:pPr>
            <a:r>
              <a:rPr lang="en-US" sz="1999">
                <a:solidFill>
                  <a:srgbClr val="000000"/>
                </a:solidFill>
                <a:latin typeface="Times New Roman"/>
                <a:ea typeface="Times New Roman"/>
                <a:cs typeface="Times New Roman"/>
                <a:sym typeface="Times New Roman"/>
              </a:rPr>
              <a:t>Ehanced production quality.</a:t>
            </a:r>
          </a:p>
          <a:p>
            <a:pPr algn="l" marL="431799" indent="-215899" lvl="1">
              <a:lnSpc>
                <a:spcPts val="2999"/>
              </a:lnSpc>
              <a:buFont typeface="Arial"/>
              <a:buChar char="•"/>
            </a:pPr>
            <a:r>
              <a:rPr lang="en-US" sz="1999">
                <a:solidFill>
                  <a:srgbClr val="000000"/>
                </a:solidFill>
                <a:latin typeface="Times New Roman"/>
                <a:ea typeface="Times New Roman"/>
                <a:cs typeface="Times New Roman"/>
                <a:sym typeface="Times New Roman"/>
              </a:rPr>
              <a:t>Improved collaboration.</a:t>
            </a:r>
          </a:p>
          <a:p>
            <a:pPr algn="l" marL="431799" indent="-215899" lvl="1">
              <a:lnSpc>
                <a:spcPts val="2999"/>
              </a:lnSpc>
              <a:buFont typeface="Arial"/>
              <a:buChar char="•"/>
            </a:pPr>
            <a:r>
              <a:rPr lang="en-US" sz="1999">
                <a:solidFill>
                  <a:srgbClr val="000000"/>
                </a:solidFill>
                <a:latin typeface="Times New Roman"/>
                <a:ea typeface="Times New Roman"/>
                <a:cs typeface="Times New Roman"/>
                <a:sym typeface="Times New Roman"/>
              </a:rPr>
              <a:t>Reliable deployment.</a:t>
            </a:r>
          </a:p>
        </p:txBody>
      </p:sp>
      <p:grpSp>
        <p:nvGrpSpPr>
          <p:cNvPr name="Group 11" id="11"/>
          <p:cNvGrpSpPr/>
          <p:nvPr/>
        </p:nvGrpSpPr>
        <p:grpSpPr>
          <a:xfrm rot="0">
            <a:off x="9022079" y="6583679"/>
            <a:ext cx="597668" cy="546260"/>
            <a:chOff x="0" y="0"/>
            <a:chExt cx="796891" cy="728347"/>
          </a:xfrm>
        </p:grpSpPr>
        <p:grpSp>
          <p:nvGrpSpPr>
            <p:cNvPr name="Group 12" id="12"/>
            <p:cNvGrpSpPr/>
            <p:nvPr/>
          </p:nvGrpSpPr>
          <p:grpSpPr>
            <a:xfrm rot="0">
              <a:off x="0" y="0"/>
              <a:ext cx="796891" cy="728347"/>
              <a:chOff x="0" y="0"/>
              <a:chExt cx="796891" cy="728347"/>
            </a:xfrm>
          </p:grpSpPr>
          <p:sp>
            <p:nvSpPr>
              <p:cNvPr name="Freeform 13" id="13"/>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4" id="14"/>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8</a:t>
              </a:r>
            </a:p>
          </p:txBody>
        </p:sp>
      </p:grpSp>
      <p:sp>
        <p:nvSpPr>
          <p:cNvPr name="Freeform 15" id="15"/>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7" id="17"/>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20" id="20"/>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2" id="22"/>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4" id="24"/>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50" y="2869186"/>
            <a:ext cx="9857850" cy="788414"/>
            <a:chOff x="0" y="0"/>
            <a:chExt cx="13143800" cy="1051218"/>
          </a:xfrm>
        </p:grpSpPr>
        <p:grpSp>
          <p:nvGrpSpPr>
            <p:cNvPr name="Group 3" id="3"/>
            <p:cNvGrpSpPr/>
            <p:nvPr/>
          </p:nvGrpSpPr>
          <p:grpSpPr>
            <a:xfrm rot="0">
              <a:off x="0" y="0"/>
              <a:ext cx="13143800" cy="1051218"/>
              <a:chOff x="0" y="0"/>
              <a:chExt cx="3386625" cy="270856"/>
            </a:xfrm>
          </p:grpSpPr>
          <p:sp>
            <p:nvSpPr>
              <p:cNvPr name="Freeform 4" id="4"/>
              <p:cNvSpPr/>
              <p:nvPr/>
            </p:nvSpPr>
            <p:spPr>
              <a:xfrm flipH="false" flipV="false" rot="0">
                <a:off x="0" y="0"/>
                <a:ext cx="3386625" cy="270856"/>
              </a:xfrm>
              <a:custGeom>
                <a:avLst/>
                <a:gdLst/>
                <a:ahLst/>
                <a:cxnLst/>
                <a:rect r="r" b="b" t="t" l="l"/>
                <a:pathLst>
                  <a:path h="270856" w="3386625">
                    <a:moveTo>
                      <a:pt x="0" y="0"/>
                    </a:moveTo>
                    <a:lnTo>
                      <a:pt x="3183425" y="0"/>
                    </a:lnTo>
                    <a:lnTo>
                      <a:pt x="3386625" y="135428"/>
                    </a:lnTo>
                    <a:lnTo>
                      <a:pt x="3183425" y="270856"/>
                    </a:lnTo>
                    <a:lnTo>
                      <a:pt x="0" y="270856"/>
                    </a:lnTo>
                    <a:lnTo>
                      <a:pt x="203200" y="135428"/>
                    </a:lnTo>
                    <a:lnTo>
                      <a:pt x="0" y="0"/>
                    </a:lnTo>
                    <a:close/>
                  </a:path>
                </a:pathLst>
              </a:custGeom>
              <a:solidFill>
                <a:srgbClr val="058248"/>
              </a:solidFill>
            </p:spPr>
          </p:sp>
          <p:sp>
            <p:nvSpPr>
              <p:cNvPr name="TextBox 5" id="5"/>
              <p:cNvSpPr txBox="true"/>
              <p:nvPr/>
            </p:nvSpPr>
            <p:spPr>
              <a:xfrm>
                <a:off x="177800" y="-85725"/>
                <a:ext cx="3132625" cy="356581"/>
              </a:xfrm>
              <a:prstGeom prst="rect">
                <a:avLst/>
              </a:prstGeom>
            </p:spPr>
            <p:txBody>
              <a:bodyPr anchor="ctr" rtlCol="false" tIns="50800" lIns="50800" bIns="50800" rIns="50800"/>
              <a:lstStyle/>
              <a:p>
                <a:pPr algn="ctr">
                  <a:lnSpc>
                    <a:spcPts val="2039"/>
                  </a:lnSpc>
                </a:pPr>
              </a:p>
            </p:txBody>
          </p:sp>
        </p:grpSp>
        <p:sp>
          <p:nvSpPr>
            <p:cNvPr name="TextBox 6" id="6"/>
            <p:cNvSpPr txBox="true"/>
            <p:nvPr/>
          </p:nvSpPr>
          <p:spPr>
            <a:xfrm rot="0">
              <a:off x="1246226" y="-56029"/>
              <a:ext cx="10651348" cy="934677"/>
            </a:xfrm>
            <a:prstGeom prst="rect">
              <a:avLst/>
            </a:prstGeom>
          </p:spPr>
          <p:txBody>
            <a:bodyPr anchor="t" rtlCol="false" tIns="0" lIns="0" bIns="0" rIns="0">
              <a:spAutoFit/>
            </a:bodyPr>
            <a:lstStyle/>
            <a:p>
              <a:pPr algn="ctr">
                <a:lnSpc>
                  <a:spcPts val="5880"/>
                </a:lnSpc>
              </a:pPr>
              <a:r>
                <a:rPr lang="en-US" sz="3500">
                  <a:solidFill>
                    <a:srgbClr val="FFFFFF"/>
                  </a:solidFill>
                  <a:latin typeface="Times New Roman Bold"/>
                  <a:ea typeface="Times New Roman Bold"/>
                  <a:cs typeface="Times New Roman Bold"/>
                  <a:sym typeface="Times New Roman Bold"/>
                </a:rPr>
                <a:t> II. ANAYSIS AND DESIGN</a:t>
              </a:r>
            </a:p>
          </p:txBody>
        </p:sp>
      </p:grpSp>
      <p:grpSp>
        <p:nvGrpSpPr>
          <p:cNvPr name="Group 7" id="7"/>
          <p:cNvGrpSpPr/>
          <p:nvPr/>
        </p:nvGrpSpPr>
        <p:grpSpPr>
          <a:xfrm rot="0">
            <a:off x="0" y="6960674"/>
            <a:ext cx="9753600" cy="354526"/>
            <a:chOff x="0" y="0"/>
            <a:chExt cx="3612444" cy="131306"/>
          </a:xfrm>
        </p:grpSpPr>
        <p:sp>
          <p:nvSpPr>
            <p:cNvPr name="Freeform 8" id="8"/>
            <p:cNvSpPr/>
            <p:nvPr/>
          </p:nvSpPr>
          <p:spPr>
            <a:xfrm flipH="false" flipV="false" rot="0">
              <a:off x="0" y="0"/>
              <a:ext cx="3612445" cy="131306"/>
            </a:xfrm>
            <a:custGeom>
              <a:avLst/>
              <a:gdLst/>
              <a:ahLst/>
              <a:cxnLst/>
              <a:rect r="r" b="b" t="t" l="l"/>
              <a:pathLst>
                <a:path h="131306" w="3612445">
                  <a:moveTo>
                    <a:pt x="0" y="0"/>
                  </a:moveTo>
                  <a:lnTo>
                    <a:pt x="3612445" y="0"/>
                  </a:lnTo>
                  <a:lnTo>
                    <a:pt x="3612445" y="131306"/>
                  </a:lnTo>
                  <a:lnTo>
                    <a:pt x="0" y="131306"/>
                  </a:lnTo>
                  <a:close/>
                </a:path>
              </a:pathLst>
            </a:custGeom>
            <a:solidFill>
              <a:srgbClr val="058248"/>
            </a:solidFill>
          </p:spPr>
        </p:sp>
        <p:sp>
          <p:nvSpPr>
            <p:cNvPr name="TextBox 9" id="9"/>
            <p:cNvSpPr txBox="true"/>
            <p:nvPr/>
          </p:nvSpPr>
          <p:spPr>
            <a:xfrm>
              <a:off x="0" y="-76200"/>
              <a:ext cx="3612444" cy="207506"/>
            </a:xfrm>
            <a:prstGeom prst="rect">
              <a:avLst/>
            </a:prstGeom>
          </p:spPr>
          <p:txBody>
            <a:bodyPr anchor="ctr" rtlCol="false" tIns="50800" lIns="50800" bIns="50800" rIns="50800"/>
            <a:lstStyle/>
            <a:p>
              <a:pPr algn="ctr">
                <a:lnSpc>
                  <a:spcPts val="2031"/>
                </a:lnSpc>
              </a:pPr>
            </a:p>
          </p:txBody>
        </p:sp>
      </p:grpSp>
      <p:grpSp>
        <p:nvGrpSpPr>
          <p:cNvPr name="Group 10" id="10"/>
          <p:cNvGrpSpPr/>
          <p:nvPr/>
        </p:nvGrpSpPr>
        <p:grpSpPr>
          <a:xfrm rot="0">
            <a:off x="9022080" y="6566814"/>
            <a:ext cx="597668" cy="546260"/>
            <a:chOff x="0" y="0"/>
            <a:chExt cx="796891" cy="728347"/>
          </a:xfrm>
        </p:grpSpPr>
        <p:grpSp>
          <p:nvGrpSpPr>
            <p:cNvPr name="Group 11" id="11"/>
            <p:cNvGrpSpPr/>
            <p:nvPr/>
          </p:nvGrpSpPr>
          <p:grpSpPr>
            <a:xfrm rot="0">
              <a:off x="0" y="0"/>
              <a:ext cx="796891" cy="728347"/>
              <a:chOff x="0" y="0"/>
              <a:chExt cx="796891" cy="728347"/>
            </a:xfrm>
          </p:grpSpPr>
          <p:sp>
            <p:nvSpPr>
              <p:cNvPr name="Freeform 12" id="12"/>
              <p:cNvSpPr/>
              <p:nvPr/>
            </p:nvSpPr>
            <p:spPr>
              <a:xfrm flipH="false" flipV="false" rot="0">
                <a:off x="0" y="0"/>
                <a:ext cx="796925" cy="728345"/>
              </a:xfrm>
              <a:custGeom>
                <a:avLst/>
                <a:gdLst/>
                <a:ahLst/>
                <a:cxnLst/>
                <a:rect r="r" b="b" t="t" l="l"/>
                <a:pathLst>
                  <a:path h="728345" w="796925">
                    <a:moveTo>
                      <a:pt x="0" y="0"/>
                    </a:moveTo>
                    <a:lnTo>
                      <a:pt x="796925" y="0"/>
                    </a:lnTo>
                    <a:lnTo>
                      <a:pt x="796925" y="728345"/>
                    </a:lnTo>
                    <a:lnTo>
                      <a:pt x="0" y="728345"/>
                    </a:lnTo>
                    <a:close/>
                  </a:path>
                </a:pathLst>
              </a:custGeom>
              <a:solidFill>
                <a:srgbClr val="6D9EEB"/>
              </a:solidFill>
            </p:spPr>
          </p:sp>
        </p:grpSp>
        <p:sp>
          <p:nvSpPr>
            <p:cNvPr name="TextBox 13" id="13"/>
            <p:cNvSpPr txBox="true"/>
            <p:nvPr/>
          </p:nvSpPr>
          <p:spPr>
            <a:xfrm rot="0">
              <a:off x="67733" y="148908"/>
              <a:ext cx="661424" cy="363855"/>
            </a:xfrm>
            <a:prstGeom prst="rect">
              <a:avLst/>
            </a:prstGeom>
          </p:spPr>
          <p:txBody>
            <a:bodyPr anchor="t" rtlCol="false" tIns="0" lIns="0" bIns="0" rIns="0">
              <a:spAutoFit/>
            </a:bodyPr>
            <a:lstStyle/>
            <a:p>
              <a:pPr algn="ctr">
                <a:lnSpc>
                  <a:spcPts val="2520"/>
                </a:lnSpc>
              </a:pPr>
              <a:r>
                <a:rPr lang="en-US" sz="1500">
                  <a:solidFill>
                    <a:srgbClr val="FFFFFF"/>
                  </a:solidFill>
                  <a:latin typeface="Open Sans Bold"/>
                  <a:ea typeface="Open Sans Bold"/>
                  <a:cs typeface="Open Sans Bold"/>
                  <a:sym typeface="Open Sans Bold"/>
                </a:rPr>
                <a:t>9</a:t>
              </a:r>
            </a:p>
          </p:txBody>
        </p:sp>
      </p:grpSp>
      <p:sp>
        <p:nvSpPr>
          <p:cNvPr name="Freeform 14" id="14"/>
          <p:cNvSpPr/>
          <p:nvPr/>
        </p:nvSpPr>
        <p:spPr>
          <a:xfrm flipH="false" flipV="false" rot="0">
            <a:off x="1900177" y="1"/>
            <a:ext cx="2270782" cy="628230"/>
          </a:xfrm>
          <a:custGeom>
            <a:avLst/>
            <a:gdLst/>
            <a:ahLst/>
            <a:cxnLst/>
            <a:rect r="r" b="b" t="t" l="l"/>
            <a:pathLst>
              <a:path h="628230" w="2270782">
                <a:moveTo>
                  <a:pt x="0" y="0"/>
                </a:moveTo>
                <a:lnTo>
                  <a:pt x="2270783" y="0"/>
                </a:lnTo>
                <a:lnTo>
                  <a:pt x="2270783" y="628230"/>
                </a:lnTo>
                <a:lnTo>
                  <a:pt x="0" y="628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187199" y="149705"/>
            <a:ext cx="1882503"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 ANALYSIS AND DESIGN</a:t>
            </a:r>
          </a:p>
        </p:txBody>
      </p:sp>
      <p:sp>
        <p:nvSpPr>
          <p:cNvPr name="Freeform 16" id="16"/>
          <p:cNvSpPr/>
          <p:nvPr/>
        </p:nvSpPr>
        <p:spPr>
          <a:xfrm flipH="false" flipV="false" rot="0">
            <a:off x="0" y="1"/>
            <a:ext cx="2187199" cy="628230"/>
          </a:xfrm>
          <a:custGeom>
            <a:avLst/>
            <a:gdLst/>
            <a:ahLst/>
            <a:cxnLst/>
            <a:rect r="r" b="b" t="t" l="l"/>
            <a:pathLst>
              <a:path h="628230" w="2187199">
                <a:moveTo>
                  <a:pt x="0" y="0"/>
                </a:moveTo>
                <a:lnTo>
                  <a:pt x="2187199" y="0"/>
                </a:lnTo>
                <a:lnTo>
                  <a:pt x="2187199" y="628230"/>
                </a:lnTo>
                <a:lnTo>
                  <a:pt x="0" y="628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873057" y="1"/>
            <a:ext cx="2258801" cy="628230"/>
          </a:xfrm>
          <a:custGeom>
            <a:avLst/>
            <a:gdLst/>
            <a:ahLst/>
            <a:cxnLst/>
            <a:rect r="r" b="b" t="t" l="l"/>
            <a:pathLst>
              <a:path h="628230" w="2258801">
                <a:moveTo>
                  <a:pt x="0" y="0"/>
                </a:moveTo>
                <a:lnTo>
                  <a:pt x="2258801" y="0"/>
                </a:lnTo>
                <a:lnTo>
                  <a:pt x="2258801" y="628230"/>
                </a:lnTo>
                <a:lnTo>
                  <a:pt x="0" y="628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213501" y="162436"/>
            <a:ext cx="1865472"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IMPLEMENTATION</a:t>
            </a:r>
          </a:p>
        </p:txBody>
      </p:sp>
      <p:sp>
        <p:nvSpPr>
          <p:cNvPr name="Freeform 19" id="19"/>
          <p:cNvSpPr/>
          <p:nvPr/>
        </p:nvSpPr>
        <p:spPr>
          <a:xfrm flipH="false" flipV="false" rot="0">
            <a:off x="5822608" y="1"/>
            <a:ext cx="2175312" cy="628230"/>
          </a:xfrm>
          <a:custGeom>
            <a:avLst/>
            <a:gdLst/>
            <a:ahLst/>
            <a:cxnLst/>
            <a:rect r="r" b="b" t="t" l="l"/>
            <a:pathLst>
              <a:path h="628230" w="2175312">
                <a:moveTo>
                  <a:pt x="0" y="0"/>
                </a:moveTo>
                <a:lnTo>
                  <a:pt x="2175312" y="0"/>
                </a:lnTo>
                <a:lnTo>
                  <a:pt x="2175312" y="628230"/>
                </a:lnTo>
                <a:lnTo>
                  <a:pt x="0" y="628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17504" y="162436"/>
            <a:ext cx="176989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CONCLUSION</a:t>
            </a:r>
          </a:p>
        </p:txBody>
      </p:sp>
      <p:sp>
        <p:nvSpPr>
          <p:cNvPr name="Freeform 21" id="21"/>
          <p:cNvSpPr/>
          <p:nvPr/>
        </p:nvSpPr>
        <p:spPr>
          <a:xfrm flipH="false" flipV="false" rot="0">
            <a:off x="7678064" y="0"/>
            <a:ext cx="2075536" cy="628230"/>
          </a:xfrm>
          <a:custGeom>
            <a:avLst/>
            <a:gdLst/>
            <a:ahLst/>
            <a:cxnLst/>
            <a:rect r="r" b="b" t="t" l="l"/>
            <a:pathLst>
              <a:path h="628230" w="2075536">
                <a:moveTo>
                  <a:pt x="0" y="0"/>
                </a:moveTo>
                <a:lnTo>
                  <a:pt x="2075536" y="0"/>
                </a:lnTo>
                <a:lnTo>
                  <a:pt x="2075536" y="628230"/>
                </a:lnTo>
                <a:lnTo>
                  <a:pt x="0" y="628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0836" y="24449"/>
            <a:ext cx="1489342" cy="466355"/>
          </a:xfrm>
          <a:prstGeom prst="rect">
            <a:avLst/>
          </a:prstGeom>
        </p:spPr>
        <p:txBody>
          <a:bodyPr anchor="t" rtlCol="false" tIns="0" lIns="0" bIns="0" rIns="0">
            <a:spAutoFit/>
          </a:bodyPr>
          <a:lstStyle/>
          <a:p>
            <a:pPr algn="ctr">
              <a:lnSpc>
                <a:spcPts val="1847"/>
              </a:lnSpc>
            </a:pPr>
            <a:r>
              <a:rPr lang="en-US" sz="1100">
                <a:solidFill>
                  <a:srgbClr val="FFFFFF"/>
                </a:solidFill>
                <a:latin typeface="Times New Roman Bold"/>
                <a:ea typeface="Times New Roman Bold"/>
                <a:cs typeface="Times New Roman Bold"/>
                <a:sym typeface="Times New Roman Bold"/>
              </a:rPr>
              <a:t>GENERAL PRESENTATION</a:t>
            </a:r>
          </a:p>
        </p:txBody>
      </p:sp>
      <p:sp>
        <p:nvSpPr>
          <p:cNvPr name="TextBox 23" id="23"/>
          <p:cNvSpPr txBox="true"/>
          <p:nvPr/>
        </p:nvSpPr>
        <p:spPr>
          <a:xfrm rot="0">
            <a:off x="7997920" y="162744"/>
            <a:ext cx="1687269" cy="237697"/>
          </a:xfrm>
          <a:prstGeom prst="rect">
            <a:avLst/>
          </a:prstGeom>
        </p:spPr>
        <p:txBody>
          <a:bodyPr anchor="t" rtlCol="false" tIns="0" lIns="0" bIns="0" rIns="0">
            <a:spAutoFit/>
          </a:bodyPr>
          <a:lstStyle/>
          <a:p>
            <a:pPr algn="ctr">
              <a:lnSpc>
                <a:spcPts val="1848"/>
              </a:lnSpc>
            </a:pPr>
            <a:r>
              <a:rPr lang="en-US" sz="1100">
                <a:solidFill>
                  <a:srgbClr val="FFFFFF"/>
                </a:solidFill>
                <a:latin typeface="Times New Roman Bold"/>
                <a:ea typeface="Times New Roman Bold"/>
                <a:cs typeface="Times New Roman Bold"/>
                <a:sym typeface="Times New Roman Bold"/>
              </a:rPr>
              <a:t>DEMONSTRATION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DAFxwXHb9wQ</dc:identifier>
  <dcterms:modified xsi:type="dcterms:W3CDTF">2011-08-01T06:04:30Z</dcterms:modified>
  <cp:revision>1</cp:revision>
  <dc:title>ROTHA_Dapravith_Thesis_Defense_Slide_Presentation</dc:title>
</cp:coreProperties>
</file>